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abec2138444c8a" /><Relationship Type="http://schemas.openxmlformats.org/officeDocument/2006/relationships/extended-properties" Target="/docProps/app.xml" Id="R27e17db19d034d77" /><Relationship Type="http://schemas.openxmlformats.org/officeDocument/2006/relationships/officeDocument" Target="/ppt/presentation.xml" Id="R94d9fa1e445440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13e906e372425a"/>
  </p:sldMasterIdLst>
  <p:notesMasterIdLst>
    <p:notesMasterId xmlns:r="http://schemas.openxmlformats.org/officeDocument/2006/relationships" r:id="Rf10814620c7b4e46"/>
  </p:notesMasterIdLst>
  <p:sldIdLst>
    <p:sldId xmlns:r="http://schemas.openxmlformats.org/officeDocument/2006/relationships" id="256" r:id="R689d3345a9264684"/>
    <p:sldId xmlns:r="http://schemas.openxmlformats.org/officeDocument/2006/relationships" id="257" r:id="Re188462bc4f54f91"/>
    <p:sldId xmlns:r="http://schemas.openxmlformats.org/officeDocument/2006/relationships" id="258" r:id="R90278ff4080c4cd0"/>
    <p:sldId xmlns:r="http://schemas.openxmlformats.org/officeDocument/2006/relationships" id="259" r:id="R44fd5929e5784a5a"/>
    <p:sldId xmlns:r="http://schemas.openxmlformats.org/officeDocument/2006/relationships" id="260" r:id="R16df4aecfac34efe"/>
    <p:sldId xmlns:r="http://schemas.openxmlformats.org/officeDocument/2006/relationships" id="261" r:id="R31e615f60939483d"/>
    <p:sldId xmlns:r="http://schemas.openxmlformats.org/officeDocument/2006/relationships" id="262" r:id="R394075b4a6aa44dd"/>
    <p:sldId xmlns:r="http://schemas.openxmlformats.org/officeDocument/2006/relationships" id="263" r:id="R98980db10b514c71"/>
    <p:sldId xmlns:r="http://schemas.openxmlformats.org/officeDocument/2006/relationships" id="264" r:id="R918e7906dfa44e4e"/>
    <p:sldId xmlns:r="http://schemas.openxmlformats.org/officeDocument/2006/relationships" id="265" r:id="Rd216bd7e0bbc4218"/>
    <p:sldId xmlns:r="http://schemas.openxmlformats.org/officeDocument/2006/relationships" id="266" r:id="R1f8eae68716a4e69"/>
    <p:sldId xmlns:r="http://schemas.openxmlformats.org/officeDocument/2006/relationships" id="267" r:id="Rbc8d09809b93432a"/>
    <p:sldId xmlns:r="http://schemas.openxmlformats.org/officeDocument/2006/relationships" id="268" r:id="Rc2f5d308772b42ec"/>
    <p:sldId xmlns:r="http://schemas.openxmlformats.org/officeDocument/2006/relationships" id="269" r:id="R1e5fa7277cb54671"/>
    <p:sldId xmlns:r="http://schemas.openxmlformats.org/officeDocument/2006/relationships" id="270" r:id="Rde080beb1af74ab4"/>
    <p:sldId xmlns:r="http://schemas.openxmlformats.org/officeDocument/2006/relationships" id="271" r:id="R93b083bb412c4c64"/>
    <p:sldId xmlns:r="http://schemas.openxmlformats.org/officeDocument/2006/relationships" id="272" r:id="Ra6a0ed2026ce4b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e051f30fb24b4b" /><Relationship Type="http://schemas.openxmlformats.org/officeDocument/2006/relationships/slideMaster" Target="/ppt/slideMasters/slideMaster1.xml" Id="Rfc13e906e372425a" /><Relationship Type="http://schemas.openxmlformats.org/officeDocument/2006/relationships/notesMaster" Target="/ppt/notesMasters/notesMaster1.xml" Id="Rf10814620c7b4e46" /><Relationship Type="http://schemas.openxmlformats.org/officeDocument/2006/relationships/presProps" Target="/ppt/presProps.xml" Id="R298a311232454f9e" /><Relationship Type="http://schemas.openxmlformats.org/officeDocument/2006/relationships/tableStyles" Target="/ppt/tableStyles.xml" Id="R24c0530646524fe7" /><Relationship Type="http://schemas.openxmlformats.org/officeDocument/2006/relationships/slide" Target="/ppt/slides/slide1.xml" Id="R689d3345a9264684" /><Relationship Type="http://schemas.openxmlformats.org/officeDocument/2006/relationships/slide" Target="/ppt/slides/slide2.xml" Id="Re188462bc4f54f91" /><Relationship Type="http://schemas.openxmlformats.org/officeDocument/2006/relationships/slide" Target="/ppt/slides/slide3.xml" Id="R90278ff4080c4cd0" /><Relationship Type="http://schemas.openxmlformats.org/officeDocument/2006/relationships/slide" Target="/ppt/slides/slide4.xml" Id="R44fd5929e5784a5a" /><Relationship Type="http://schemas.openxmlformats.org/officeDocument/2006/relationships/slide" Target="/ppt/slides/slide5.xml" Id="R16df4aecfac34efe" /><Relationship Type="http://schemas.openxmlformats.org/officeDocument/2006/relationships/slide" Target="/ppt/slides/slide6.xml" Id="R31e615f60939483d" /><Relationship Type="http://schemas.openxmlformats.org/officeDocument/2006/relationships/slide" Target="/ppt/slides/slide7.xml" Id="R394075b4a6aa44dd" /><Relationship Type="http://schemas.openxmlformats.org/officeDocument/2006/relationships/slide" Target="/ppt/slides/slide8.xml" Id="R98980db10b514c71" /><Relationship Type="http://schemas.openxmlformats.org/officeDocument/2006/relationships/slide" Target="/ppt/slides/slide9.xml" Id="R918e7906dfa44e4e" /><Relationship Type="http://schemas.openxmlformats.org/officeDocument/2006/relationships/slide" Target="/ppt/slides/slide10.xml" Id="Rd216bd7e0bbc4218" /><Relationship Type="http://schemas.openxmlformats.org/officeDocument/2006/relationships/slide" Target="/ppt/slides/slide11.xml" Id="R1f8eae68716a4e69" /><Relationship Type="http://schemas.openxmlformats.org/officeDocument/2006/relationships/slide" Target="/ppt/slides/slide12.xml" Id="Rbc8d09809b93432a" /><Relationship Type="http://schemas.openxmlformats.org/officeDocument/2006/relationships/slide" Target="/ppt/slides/slide13.xml" Id="Rc2f5d308772b42ec" /><Relationship Type="http://schemas.openxmlformats.org/officeDocument/2006/relationships/slide" Target="/ppt/slides/slide14.xml" Id="R1e5fa7277cb54671" /><Relationship Type="http://schemas.openxmlformats.org/officeDocument/2006/relationships/slide" Target="/ppt/slides/slide15.xml" Id="Rde080beb1af74ab4" /><Relationship Type="http://schemas.openxmlformats.org/officeDocument/2006/relationships/slide" Target="/ppt/slides/slide16.xml" Id="R93b083bb412c4c64" /><Relationship Type="http://schemas.openxmlformats.org/officeDocument/2006/relationships/slide" Target="/ppt/slides/slide17.xml" Id="Ra6a0ed2026ce4b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7668d83be945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a6cd1fed584b66" /><Relationship Type="http://schemas.openxmlformats.org/officeDocument/2006/relationships/notesMaster" Target="/ppt/notesMasters/notesMaster1.xml" Id="Rff312f8e7ff945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bedd0c1696491a" /><Relationship Type="http://schemas.openxmlformats.org/officeDocument/2006/relationships/notesMaster" Target="/ppt/notesMasters/notesMaster1.xml" Id="R5bf10d9a961046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4199b6fa584a09" /><Relationship Type="http://schemas.openxmlformats.org/officeDocument/2006/relationships/notesMaster" Target="/ppt/notesMasters/notesMaster1.xml" Id="R93c5d73cc9a649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5a2c649f7b4d8d" /><Relationship Type="http://schemas.openxmlformats.org/officeDocument/2006/relationships/notesMaster" Target="/ppt/notesMasters/notesMaster1.xml" Id="R2c483d1e263442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d43228bb084d9f" /><Relationship Type="http://schemas.openxmlformats.org/officeDocument/2006/relationships/notesMaster" Target="/ppt/notesMasters/notesMaster1.xml" Id="Reecd6919d47444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aeb016c6454e54" /><Relationship Type="http://schemas.openxmlformats.org/officeDocument/2006/relationships/notesMaster" Target="/ppt/notesMasters/notesMaster1.xml" Id="R7c20d9422f164a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add50b79f14fe9" /><Relationship Type="http://schemas.openxmlformats.org/officeDocument/2006/relationships/notesMaster" Target="/ppt/notesMasters/notesMaster1.xml" Id="Ra76adb41bcb346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6dbe205e814f06" /><Relationship Type="http://schemas.openxmlformats.org/officeDocument/2006/relationships/notesMaster" Target="/ppt/notesMasters/notesMaster1.xml" Id="R53530729c22f4b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89ec61413d49f5" /><Relationship Type="http://schemas.openxmlformats.org/officeDocument/2006/relationships/notesMaster" Target="/ppt/notesMasters/notesMaster1.xml" Id="Ree66fda6520e4e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597f6934444691" /><Relationship Type="http://schemas.openxmlformats.org/officeDocument/2006/relationships/notesMaster" Target="/ppt/notesMasters/notesMaster1.xml" Id="Raeef3bb0398141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7ea7f72c554287" /><Relationship Type="http://schemas.openxmlformats.org/officeDocument/2006/relationships/notesMaster" Target="/ppt/notesMasters/notesMaster1.xml" Id="R6fbf40231b3741c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686718edcc142ac" /><Relationship Type="http://schemas.openxmlformats.org/officeDocument/2006/relationships/notesMaster" Target="/ppt/notesMasters/notesMaster1.xml" Id="Rdce7deb05f2c4b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7169f0132fa46a8" /><Relationship Type="http://schemas.openxmlformats.org/officeDocument/2006/relationships/notesMaster" Target="/ppt/notesMasters/notesMaster1.xml" Id="R4beece06ce95451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5fcdfbfd0994659" /><Relationship Type="http://schemas.openxmlformats.org/officeDocument/2006/relationships/notesMaster" Target="/ppt/notesMasters/notesMaster1.xml" Id="Rac8b2497e8e8409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103b06f944a4f60" /><Relationship Type="http://schemas.openxmlformats.org/officeDocument/2006/relationships/notesMaster" Target="/ppt/notesMasters/notesMaster1.xml" Id="R7efe909c337f4f4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6850b3f808a458f" /><Relationship Type="http://schemas.openxmlformats.org/officeDocument/2006/relationships/notesMaster" Target="/ppt/notesMasters/notesMaster1.xml" Id="R989742b42d6c42e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f7f6bb7f890482e" /><Relationship Type="http://schemas.openxmlformats.org/officeDocument/2006/relationships/notesMaster" Target="/ppt/notesMasters/notesMaster1.xml" Id="Rbc74ffde235d4d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Изображение: настоящий скриншот текущего мобильного клиента, предоставленный для промо. На экране тестовые клубы.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Преимущества совпадают с подтверждённым блоком промо-сайта ClubPay. Каталог и карта: реальные экраны mobile-03.jpg и mobile-05.jpg. Прямая оплата: internal/payments/providers.go и mobile/clubpay_client/lib/features/payment/data/payment_repository.dart. Запуск брони: mobile/clubpay_client/lib/features/catalog/presentation/club_browser_screen.dart, startReservation с переходом к оплате выбранного ПК. Оплата через Click/Payme требует подключения кассы клуба.</a:t>
            </a:r>
          </a:p>
          <a:p xmlns:a="http://schemas.openxmlformats.org/drawingml/2006/main">
            <a:r>
              <a:t>Внешние основания сравнения приведены на следующем слайде: https://senet.cloud/blog/who-owns-gaming-center-customer-data , https://www.icafecloud.com/wiki-computer.htm , https://enestech.zendesk.com/hc/ru/articles/26258029040028 . Проверено 24.10.2026. Не заявляем измеренный рост продаж или отсутствие других конфигураций у конкурентов.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[1] SENET, Who Owns Your Gaming Center's Customer Database?, 30.07.2026, раздел How Customer Data Works in SENET: нет public in-app search и shared directory, заведение подключается по коду или после регистрации. https://senet.cloud/blog/who-owns-gaming-center-customer-data</a:t>
            </a:r>
          </a:p>
          <a:p xmlns:a="http://schemas.openxmlformats.org/drawingml/2006/main">
            <a:r>
              <a:t>[2] iCafeCloud, Computer, инструкция запуска из Members portal, пункты 7–12: Start Session, баланс или бонусы, подтверждение запуска. https://www.icafecloud.com/wiki-computer.htm</a:t>
            </a:r>
          </a:p>
          <a:p xmlns:a="http://schemas.openxmlformats.org/drawingml/2006/main">
            <a:r>
              <a:t>[3] SENET ID, Как забронировать ПК или консоль, раздел После создания бронирования: код вводится на экране ПК, после этого гость входит доступным способом. https://enestech.zendesk.com/hc/ru/articles/26258029040028</a:t>
            </a:r>
          </a:p>
          <a:p xmlns:a="http://schemas.openxmlformats.org/drawingml/2006/main">
            <a:r>
              <a:t>Проверено 24.10.2026. Сравниваются описанные поставщиками сценарии, не все возможные конфигурации их продуктов. Со стороны ClubPay: мобильный каталог и карта, прямая оплата через /api/checkouts, startReservation с переходом к оплате в приложении. Детальное основание: COMPETITORS.md в репозитории лендинга.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Оба изображения — настоящие скриншоты текущего мобильного клиента из последнего альбома в указанном пользователем чате Telegram. На экранах тестовый клуб и его тарифы. Это не цена ClubPay. Никаких дорисованных элементов интерфейса нет.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подтверждённое пользователем описание функции. В приложении гость нажимает на активную сессию, выбирает дополнительное время и оплачивает продление. Сценарий оплаты такой же, как при запуске сессии. Скриншот этой функции не предоставлен.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Настоящий скриншот авторизованной веб-панели clubpay.justix.uz/admin. Выбран существующий ClubPay Demo Branch. Данные тестовые. Интерфейс не перерисовывался.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Настоящий скриншот авторизованной веб-панели clubpay.justix.uz/reports. На экране существующие тестовые клубы. Числа не показывают результаты клиентов или прогноз продаж.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README.md: Raspberry Pi edge mode и Manager PC emergency mode. Резерв требует предварительной установки, синхронизации и проверки. При полном отсутствии интернета онлайн-оплата невозможна. При отказе только облака онлайн-оплата требует отдельного callback/failover контура.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возможностей: README.md, web/src/App.tsx, docs/PILOT_REAL_NETWORK_READY.md текущего репозитория ClubPay. Реализация пилота требует проверки на оборудовании клуба.</a:t>
            </a:r>
          </a:p>
          <a:p xmlns:a="http://schemas.openxmlformats.org/drawingml/2006/main">
            <a:r>
              <a:t>Порядок основан на docs/PILOT_REAL_NETWORK_READY.md. Конкретный состав установки зависит от конфигурации клуба. Массовое подключение проводится после проверки пилота.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список пользователя из 16 пунктов с подпунктом 2.1. Повтор про приглашение друзей и компании объединён. Дополнительные предложения ClubPay явно отмечены на следующих слайдах. Этапы и их последовательность предложены для обсуждения.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пункты пользователя 1, 2, 2.1, 3 и 14. Для аварийного сброса нужно отдельно утвердить роли, границы действия и проверку полномочий. Отключение устройства само по себе не подтверждает кражу.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пункты пользователя 4, 5, 6. Предложения ClubPay: расширенный мониторинг состояния оборудования и единый журнал действий сотрудников. Профили мощности сначала требуют измерения FPS, задержек, температуры и энергопотребления. Внешние лаунчеры могут ограничивать автоматизацию обновлений.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пункты пользователя 7–11 и 13. Пример абонемента из запроса: 10 часов + 1 час в подарок. Это иллюстрация механики, а не утверждённый тариф. Предложение ClubPay: отдельные бонусы на непиковые часы. Цель пользователя: поощрять частоту визитов и загрузку в тихие часы, не раздавать постоянные скидки всем.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пункты пользователя 12, 15 и 16. Предложение ClubPay: групповое бронирование соседних мест на основе существующего мобильного контура бронирований. Сохранение настроек требует проверки совместимости и восстановления после сессии. Бесплатная версия и публичные загрузки не действуют как утверждённые предложения.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Открытые решения следуют из запроса пользователя: согласование функций и дорожной карты, обсуждение Free и скачивания. Стоимость и сроки коммерческого запуска пользователь не предоставил. Никаких цен, дат, гарантий роста или клиентских отзывов не добавляли.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Следующий шаг: обсудить конкретный клуб, состав пилота и приоритеты дорожной карты. Телефон для связи предоставлен пользователем: +998 97 433 74 89. Цены и сроки не утверждены.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d505c39185493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21c3c0cf77441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a221b182174b6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8db6a7c4414aa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6f9622b9f24f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bc61ac49c048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F711A4-7887-4D3A-A016-501330F54A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02F5159-D898-4851-84ED-2E2F18D5BF6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65FC3E6-5ABC-4DB6-B02F-31BED48244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A08645-EF20-400A-B152-AD782A728A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5056CD2-B29B-4D01-92F0-F68F35BD94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8AEB9A-70E9-4569-895D-6F5F82C792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5B67693-9DE8-4797-9025-674742C529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0D78B0B-00A6-4DF3-9192-722E17E33B9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65E13A-A82E-45E5-B8D8-8D725D0A20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9F71BA-78D0-4343-975E-481E8E9191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d160a065604aef" /><Relationship Type="http://schemas.openxmlformats.org/officeDocument/2006/relationships/slideLayout" Target="/ppt/slideLayouts/slideLayout1.xml" Id="Rd849196b04804a9e" /><Relationship Type="http://schemas.openxmlformats.org/officeDocument/2006/relationships/slideLayout" Target="/ppt/slideLayouts/slideLayout2.xml" Id="Rf19ae997e123480a" /><Relationship Type="http://schemas.openxmlformats.org/officeDocument/2006/relationships/slideLayout" Target="/ppt/slideLayouts/slideLayout3.xml" Id="R7614600d69b94bd2" /><Relationship Type="http://schemas.openxmlformats.org/officeDocument/2006/relationships/slideLayout" Target="/ppt/slideLayouts/slideLayout4.xml" Id="Re4918c0c0ad94477" /><Relationship Type="http://schemas.openxmlformats.org/officeDocument/2006/relationships/slideLayout" Target="/ppt/slideLayouts/slideLayout5.xml" Id="R84256a117c9d42c1" /><Relationship Type="http://schemas.openxmlformats.org/officeDocument/2006/relationships/slideLayout" Target="/ppt/slideLayouts/slideLayout6.xml" Id="Raba5858956244c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49196b04804a9e"/>
    <p:sldLayoutId xmlns:r="http://schemas.openxmlformats.org/officeDocument/2006/relationships" id="2147483650" r:id="Rf19ae997e123480a"/>
    <p:sldLayoutId xmlns:r="http://schemas.openxmlformats.org/officeDocument/2006/relationships" id="2147483651" r:id="R7614600d69b94bd2"/>
    <p:sldLayoutId xmlns:r="http://schemas.openxmlformats.org/officeDocument/2006/relationships" id="2147483652" r:id="Re4918c0c0ad94477"/>
    <p:sldLayoutId xmlns:r="http://schemas.openxmlformats.org/officeDocument/2006/relationships" id="2147483653" r:id="R84256a117c9d42c1"/>
    <p:sldLayoutId xmlns:r="http://schemas.openxmlformats.org/officeDocument/2006/relationships" id="2147483654" r:id="Raba5858956244c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c239f3dfc046ba" /><Relationship Type="http://schemas.openxmlformats.org/officeDocument/2006/relationships/image" Target="/ppt/media/image.jpeg" Id="R269e9572a87a45e1" /><Relationship Type="http://schemas.openxmlformats.org/officeDocument/2006/relationships/notesSlide" Target="/ppt/notesSlides/notesSlide1.xml" Id="Rc0590e52d90544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f2459fcea34a30" /><Relationship Type="http://schemas.openxmlformats.org/officeDocument/2006/relationships/notesSlide" Target="/ppt/notesSlides/notesSlide2.xml" Id="Rb93e9bb57a9348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1263015c3040a4" /><Relationship Type="http://schemas.openxmlformats.org/officeDocument/2006/relationships/notesSlide" Target="/ppt/notesSlides/notesSlide3.xml" Id="R37fca7a0ebe143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95e33f2ba84725" /><Relationship Type="http://schemas.openxmlformats.org/officeDocument/2006/relationships/notesSlide" Target="/ppt/notesSlides/notesSlide4.xml" Id="R56b39b2565d24a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a7f35d36294846" /><Relationship Type="http://schemas.openxmlformats.org/officeDocument/2006/relationships/image" Target="/ppt/media/image2.jpeg" Id="R8d72378e0cd14ddd" /><Relationship Type="http://schemas.openxmlformats.org/officeDocument/2006/relationships/image" Target="/ppt/media/image3.jpeg" Id="R32ffb68caba248ff" /><Relationship Type="http://schemas.openxmlformats.org/officeDocument/2006/relationships/notesSlide" Target="/ppt/notesSlides/notesSlide5.xml" Id="Rc71300d8f7a546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99146a14d1413e" /><Relationship Type="http://schemas.openxmlformats.org/officeDocument/2006/relationships/notesSlide" Target="/ppt/notesSlides/notesSlide6.xml" Id="R793b9988cc5f46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429bdeb7f84dc6" /><Relationship Type="http://schemas.openxmlformats.org/officeDocument/2006/relationships/image" Target="/ppt/media/image4.jpeg" Id="Rb41bc4739f81424d" /><Relationship Type="http://schemas.openxmlformats.org/officeDocument/2006/relationships/notesSlide" Target="/ppt/notesSlides/notesSlide7.xml" Id="R11365b2fc39c43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139f1c5f0b4368" /><Relationship Type="http://schemas.openxmlformats.org/officeDocument/2006/relationships/image" Target="/ppt/media/image5.jpeg" Id="R1e6e203af3204d30" /><Relationship Type="http://schemas.openxmlformats.org/officeDocument/2006/relationships/notesSlide" Target="/ppt/notesSlides/notesSlide8.xml" Id="R894e181449e14b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063ee1c76d4e1e" /><Relationship Type="http://schemas.openxmlformats.org/officeDocument/2006/relationships/notesSlide" Target="/ppt/notesSlides/notesSlide9.xml" Id="Rddc9128ee19f42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3fd8c9fc02426e" /><Relationship Type="http://schemas.openxmlformats.org/officeDocument/2006/relationships/notesSlide" Target="/ppt/notesSlides/notesSlide10.xml" Id="R79ffe6feda314af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d298355eaf4a6d" /><Relationship Type="http://schemas.openxmlformats.org/officeDocument/2006/relationships/notesSlide" Target="/ppt/notesSlides/notesSlide11.xml" Id="R0d13ea7ff4ca4f6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c1b4ad35e64279" /><Relationship Type="http://schemas.openxmlformats.org/officeDocument/2006/relationships/notesSlide" Target="/ppt/notesSlides/notesSlide12.xml" Id="Rbe780549b608478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160752bcd740e9" /><Relationship Type="http://schemas.openxmlformats.org/officeDocument/2006/relationships/notesSlide" Target="/ppt/notesSlides/notesSlide13.xml" Id="R5d2cd1226b1c4c0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d0e28fc23149d2" /><Relationship Type="http://schemas.openxmlformats.org/officeDocument/2006/relationships/notesSlide" Target="/ppt/notesSlides/notesSlide14.xml" Id="R1f207aa425f94cb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356702c04f4014" /><Relationship Type="http://schemas.openxmlformats.org/officeDocument/2006/relationships/notesSlide" Target="/ppt/notesSlides/notesSlide15.xml" Id="Rfb5d9d28e8b54ef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634ef59ab54296" /><Relationship Type="http://schemas.openxmlformats.org/officeDocument/2006/relationships/notesSlide" Target="/ppt/notesSlides/notesSlide16.xml" Id="Ra85222540ba94a3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7107b2e96644fe" /><Relationship Type="http://schemas.openxmlformats.org/officeDocument/2006/relationships/notesSlide" Target="/ppt/notesSlides/notesSlide17.xml" Id="Ree08fa9ccbd844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1">
            <a:extLst xmlns:a="http://schemas.openxmlformats.org/drawingml/2006/main">
              <a:ext uri="{FF2B5EF4-FFF2-40B4-BE49-F238E27FC236}">
                <a16:creationId xmlns:a16="http://schemas.microsoft.com/office/drawing/2014/main" id="{C665E4E3-0FCF-419F-9DB0-E6263A4F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739B3DF7-5E07-4722-8AE1-DA80AC74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61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92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DCA383F4-E582-4C1C-B73B-54CB32AD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6191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48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Весь клуб</a:t>
            </a:r>
          </a:p>
          <a:p xmlns:a="http://schemas.openxmlformats.org/drawingml/2006/main">
            <a:pPr algn="l">
              <a:defRPr sz="48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48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 ваших руках.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8437DE9A-C092-4C50-99D3-20B2C871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91025"/>
            <a:ext cx="552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Управление компьютерным клубом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AE5B14D4-8488-4473-9D0D-AE8DDBB9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38750"/>
            <a:ext cx="542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Возможности пилотной версии</a:t>
            </a:r>
          </a:p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и дорожная карта продукта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76591-D99B-4F53-A71A-6C294867E0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9e9572a87a45e1"/>
          <a:stretch xmlns:a="http://schemas.openxmlformats.org/drawingml/2006/main"/>
        </p:blipFill>
        <p:spPr>
          <a:xfrm xmlns:a="http://schemas.openxmlformats.org/drawingml/2006/main">
            <a:off x="7995419" y="523875"/>
            <a:ext cx="2678162" cy="5810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544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6">
            <a:extLst xmlns:a="http://schemas.openxmlformats.org/drawingml/2006/main">
              <a:ext uri="{FF2B5EF4-FFF2-40B4-BE49-F238E27FC236}">
                <a16:creationId xmlns:a16="http://schemas.microsoft.com/office/drawing/2014/main" id="{104D7423-5F77-4625-9BBB-CD987DA8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Одна система для работы клуба</a:t>
            </a:r>
          </a:p>
        </p:txBody>
      </p:sp>
      <p:sp>
        <p:nvSpPr>
          <p:cNvPr id="2" name="text-7">
            <a:extLst xmlns:a="http://schemas.openxmlformats.org/drawingml/2006/main">
              <a:ext uri="{FF2B5EF4-FFF2-40B4-BE49-F238E27FC236}">
                <a16:creationId xmlns:a16="http://schemas.microsoft.com/office/drawing/2014/main" id="{478F8624-2E29-4204-86AB-80F8C95F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ClubPay связывает оплату, игровое время и работу смены.</a:t>
            </a:r>
          </a:p>
        </p:txBody>
      </p:sp>
      <p:sp>
        <p:nvSpPr>
          <p:cNvPr id="3" name="text-8">
            <a:extLst xmlns:a="http://schemas.openxmlformats.org/drawingml/2006/main">
              <a:ext uri="{FF2B5EF4-FFF2-40B4-BE49-F238E27FC236}">
                <a16:creationId xmlns:a16="http://schemas.microsoft.com/office/drawing/2014/main" id="{CE4A0C66-C214-4456-A21F-4129B104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9">
            <a:extLst xmlns:a="http://schemas.openxmlformats.org/drawingml/2006/main">
              <a:ext uri="{FF2B5EF4-FFF2-40B4-BE49-F238E27FC236}">
                <a16:creationId xmlns:a16="http://schemas.microsoft.com/office/drawing/2014/main" id="{DEB43DCB-1506-4125-90BB-C41B67E3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02</a:t>
            </a:r>
          </a:p>
        </p:txBody>
      </p:sp>
      <p:sp>
        <p:nvSpPr>
          <p:cNvPr id="5" name="text-10">
            <a:extLst xmlns:a="http://schemas.openxmlformats.org/drawingml/2006/main">
              <a:ext uri="{FF2B5EF4-FFF2-40B4-BE49-F238E27FC236}">
                <a16:creationId xmlns:a16="http://schemas.microsoft.com/office/drawing/2014/main" id="{927E1E83-89E5-4D36-8356-E78AA509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3667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Гостю проще начать игру</a:t>
            </a:r>
          </a:p>
        </p:txBody>
      </p:sp>
      <p:sp>
        <p:nvSpPr>
          <p:cNvPr id="6" name="text-11">
            <a:extLst xmlns:a="http://schemas.openxmlformats.org/drawingml/2006/main">
              <a:ext uri="{FF2B5EF4-FFF2-40B4-BE49-F238E27FC236}">
                <a16:creationId xmlns:a16="http://schemas.microsoft.com/office/drawing/2014/main" id="{0489FB1F-483B-4A73-9E80-FC4DCE9A3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524125"/>
            <a:ext cx="695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Вход, выбор компьютера и оплата в приложении. После оплаты начинается сессия.</a:t>
            </a:r>
          </a:p>
        </p:txBody>
      </p:sp>
      <p:sp>
        <p:nvSpPr>
          <p:cNvPr id="7" name="text-12">
            <a:extLst xmlns:a="http://schemas.openxmlformats.org/drawingml/2006/main">
              <a:ext uri="{FF2B5EF4-FFF2-40B4-BE49-F238E27FC236}">
                <a16:creationId xmlns:a16="http://schemas.microsoft.com/office/drawing/2014/main" id="{838EB6BE-269F-41B0-98A1-DE979FB5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3667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Менеджеру проще вести зал</a:t>
            </a:r>
          </a:p>
        </p:txBody>
      </p:sp>
      <p:sp>
        <p:nvSpPr>
          <p:cNvPr id="8" name="text-13">
            <a:extLst xmlns:a="http://schemas.openxmlformats.org/drawingml/2006/main">
              <a:ext uri="{FF2B5EF4-FFF2-40B4-BE49-F238E27FC236}">
                <a16:creationId xmlns:a16="http://schemas.microsoft.com/office/drawing/2014/main" id="{51B29AAE-0520-4F81-B8D0-03610517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714750"/>
            <a:ext cx="695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Сессии, свободные места и наличные операции доступны в одной панели.</a:t>
            </a:r>
          </a:p>
        </p:txBody>
      </p:sp>
      <p:sp>
        <p:nvSpPr>
          <p:cNvPr id="9" name="text-14">
            <a:extLst xmlns:a="http://schemas.openxmlformats.org/drawingml/2006/main">
              <a:ext uri="{FF2B5EF4-FFF2-40B4-BE49-F238E27FC236}">
                <a16:creationId xmlns:a16="http://schemas.microsoft.com/office/drawing/2014/main" id="{C80804E1-315F-4289-B117-2DCDF722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667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Владелец видит операции</a:t>
            </a:r>
          </a:p>
        </p:txBody>
      </p:sp>
      <p:sp>
        <p:nvSpPr>
          <p:cNvPr id="10" name="text-15">
            <a:extLst xmlns:a="http://schemas.openxmlformats.org/drawingml/2006/main">
              <a:ext uri="{FF2B5EF4-FFF2-40B4-BE49-F238E27FC236}">
                <a16:creationId xmlns:a16="http://schemas.microsoft.com/office/drawing/2014/main" id="{99F3DF9B-99C9-49AC-873F-94092005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905375"/>
            <a:ext cx="695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Платежи и состояние клуба собраны в отчёте. Есть отдельные сигналы о незавершённых операциях.</a:t>
            </a:r>
          </a:p>
        </p:txBody>
      </p:sp>
    </p:spTree>
    <p:extLst>
      <p:ext uri="{BB962C8B-B14F-4D97-AF65-F5344CB8AC3E}">
        <p14:creationId xmlns:p14="http://schemas.microsoft.com/office/powerpoint/2010/main" val="15681395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6">
            <a:extLst xmlns:a="http://schemas.openxmlformats.org/drawingml/2006/main">
              <a:ext uri="{FF2B5EF4-FFF2-40B4-BE49-F238E27FC236}">
                <a16:creationId xmlns:a16="http://schemas.microsoft.com/office/drawing/2014/main" id="{4117631D-B1D7-4D70-A153-850DB08B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Почему клубу стоит выбрать ClubPay</a:t>
            </a:r>
          </a:p>
        </p:txBody>
      </p:sp>
      <p:sp>
        <p:nvSpPr>
          <p:cNvPr id="2" name="text-17">
            <a:extLst xmlns:a="http://schemas.openxmlformats.org/drawingml/2006/main">
              <a:ext uri="{FF2B5EF4-FFF2-40B4-BE49-F238E27FC236}">
                <a16:creationId xmlns:a16="http://schemas.microsoft.com/office/drawing/2014/main" id="{6160B9E5-6695-49C2-9048-1B4D17DF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Гость находит клуб заранее и управляет началом игры с телефона.</a:t>
            </a:r>
          </a:p>
        </p:txBody>
      </p:sp>
      <p:sp>
        <p:nvSpPr>
          <p:cNvPr id="3" name="text-18">
            <a:extLst xmlns:a="http://schemas.openxmlformats.org/drawingml/2006/main">
              <a:ext uri="{FF2B5EF4-FFF2-40B4-BE49-F238E27FC236}">
                <a16:creationId xmlns:a16="http://schemas.microsoft.com/office/drawing/2014/main" id="{C0ED19F0-2E72-4E27-8422-8893B1FC6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19">
            <a:extLst xmlns:a="http://schemas.openxmlformats.org/drawingml/2006/main">
              <a:ext uri="{FF2B5EF4-FFF2-40B4-BE49-F238E27FC236}">
                <a16:creationId xmlns:a16="http://schemas.microsoft.com/office/drawing/2014/main" id="{1F683326-B772-47D0-B356-D8B8629E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03</a:t>
            </a:r>
          </a:p>
        </p:txBody>
      </p:sp>
      <p:sp>
        <p:nvSpPr>
          <p:cNvPr id="5" name="text-20">
            <a:extLst xmlns:a="http://schemas.openxmlformats.org/drawingml/2006/main">
              <a:ext uri="{FF2B5EF4-FFF2-40B4-BE49-F238E27FC236}">
                <a16:creationId xmlns:a16="http://schemas.microsoft.com/office/drawing/2014/main" id="{0B80949D-AAE7-47C6-84D9-A85E7D20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Клуб виден новым гостям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AC5A2D9C-2D5B-47D1-96FF-15952AA8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2524125"/>
            <a:ext cx="6619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Каталог и карта показывают ваш клуб и свободные места ещё до первого визита.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88677CD3-7E3D-49F6-8D8C-479A8371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Прямая оплата времени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880A0FC2-72E8-49B8-BE49-A7C4498A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3714750"/>
            <a:ext cx="6619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Гость оплачивает выбранную сессию через Click или Payme. Отдельно пополнять депозит не нужно.</a:t>
            </a:r>
          </a:p>
        </p:txBody>
      </p:sp>
      <p:sp>
        <p:nvSpPr>
          <p:cNvPr id="9" name="text-24">
            <a:extLst xmlns:a="http://schemas.openxmlformats.org/drawingml/2006/main">
              <a:ext uri="{FF2B5EF4-FFF2-40B4-BE49-F238E27FC236}">
                <a16:creationId xmlns:a16="http://schemas.microsoft.com/office/drawing/2014/main" id="{F119A3F2-7998-461C-89F5-C706CE8B5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Старт брони из приложения</a:t>
            </a:r>
          </a:p>
        </p:txBody>
      </p:sp>
      <p:sp>
        <p:nvSpPr>
          <p:cNvPr id="10" name="text-25">
            <a:extLst xmlns:a="http://schemas.openxmlformats.org/drawingml/2006/main">
              <a:ext uri="{FF2B5EF4-FFF2-40B4-BE49-F238E27FC236}">
                <a16:creationId xmlns:a16="http://schemas.microsoft.com/office/drawing/2014/main" id="{BBE949A1-3333-4710-A25F-CD5EF915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4905375"/>
            <a:ext cx="6619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Гость открывает бронь, оплачивает время и запускает игру с телефона. Код на ПК не требуется.</a:t>
            </a:r>
          </a:p>
        </p:txBody>
      </p:sp>
    </p:spTree>
    <p:extLst>
      <p:ext uri="{BB962C8B-B14F-4D97-AF65-F5344CB8AC3E}">
        <p14:creationId xmlns:p14="http://schemas.microsoft.com/office/powerpoint/2010/main" val="6184193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26">
            <a:extLst xmlns:a="http://schemas.openxmlformats.org/drawingml/2006/main">
              <a:ext uri="{FF2B5EF4-FFF2-40B4-BE49-F238E27FC236}">
                <a16:creationId xmlns:a16="http://schemas.microsoft.com/office/drawing/2014/main" id="{8C73C61D-9C77-4C6B-A2D0-01712A22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Чем ClubPay удобнее</a:t>
            </a:r>
          </a:p>
        </p:txBody>
      </p:sp>
      <p:sp>
        <p:nvSpPr>
          <p:cNvPr id="2" name="text-27">
            <a:extLst xmlns:a="http://schemas.openxmlformats.org/drawingml/2006/main">
              <a:ext uri="{FF2B5EF4-FFF2-40B4-BE49-F238E27FC236}">
                <a16:creationId xmlns:a16="http://schemas.microsoft.com/office/drawing/2014/main" id="{16054CC0-B600-4F74-9FBE-E6EE2FD6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Различия в конкретных сценариях для игровых ПК.</a:t>
            </a:r>
          </a:p>
        </p:txBody>
      </p:sp>
      <p:sp>
        <p:nvSpPr>
          <p:cNvPr id="3" name="text-28">
            <a:extLst xmlns:a="http://schemas.openxmlformats.org/drawingml/2006/main">
              <a:ext uri="{FF2B5EF4-FFF2-40B4-BE49-F238E27FC236}">
                <a16:creationId xmlns:a16="http://schemas.microsoft.com/office/drawing/2014/main" id="{591F27A2-F49F-4E8E-8BAD-D524D25C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29">
            <a:extLst xmlns:a="http://schemas.openxmlformats.org/drawingml/2006/main">
              <a:ext uri="{FF2B5EF4-FFF2-40B4-BE49-F238E27FC236}">
                <a16:creationId xmlns:a16="http://schemas.microsoft.com/office/drawing/2014/main" id="{F0F2C4B1-206F-4866-AA0D-1ECCFE62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99DA6-DBA4-472B-8B0D-FC253B7D9890}"/>
              </a:ext>
            </a:extLst>
          </p:cNvPr>
          <p:cNvGraphicFramePr/>
          <p:nvPr/>
        </p:nvGraphicFramePr>
        <p:xfrm>
          <a:off xmlns:a="http://schemas.openxmlformats.org/drawingml/2006/main" x="609600" y="21717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143125"/>
                <a:gridCol w="4114800"/>
                <a:gridCol w="4714875"/>
              </a:tblGrid>
              <a:tr h="47625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Сценарий</a:t>
                      </a:r>
                    </a:p>
                  </a:txBody>
                  <a:tcPr marL="152400" marR="152400" marT="123825" marB="123825" anchor="t">
                    <a:lnL w="9525">
                      <a:solidFill>
                        <a:srgbClr val="E8E2EE"/>
                      </a:solidFill>
                      <a:prstDash val="solid"/>
                    </a:lnL>
                    <a:lnR w="9525">
                      <a:solidFill>
                        <a:srgbClr val="E8E2EE"/>
                      </a:solidFill>
                      <a:prstDash val="solid"/>
                    </a:lnR>
                    <a:lnT w="9525">
                      <a:solidFill>
                        <a:srgbClr val="E8E2EE"/>
                      </a:solidFill>
                      <a:prstDash val="solid"/>
                    </a:lnT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Инструкция другой системы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T w="9525">
                      <a:solidFill>
                        <a:srgbClr val="E8E2EE"/>
                      </a:solidFill>
                      <a:prstDash val="solid"/>
                    </a:lnT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28232F"/>
                          </a:solidFill>
                          <a:latin typeface="Geist"/>
                          <a:ea typeface="Geist"/>
                          <a:cs typeface="Geist"/>
                        </a:rPr>
                        <a:t>В ClubPay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T w="9525">
                      <a:solidFill>
                        <a:srgbClr val="E8E2EE"/>
                      </a:solidFill>
                      <a:prstDash val="solid"/>
                    </a:lnT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0E7FC"/>
                    </a:solidFill>
                  </a:tcPr>
                </a:tc>
              </a:tr>
              <a:tr h="1000125">
                <a:tc>
                  <a:txBody>
                    <a:bodyPr wrap="square"/>
                    <a:lstStyle/>
                    <a:p>
                      <a:pPr algn="l"/>
                      <a:r>
                        <a:rPr sz="1650" b="1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Поиск клуба</a:t>
                      </a:r>
                    </a:p>
                  </a:txBody>
                  <a:tcPr marL="152400" marR="152400" marT="123825" marB="123825" anchor="t">
                    <a:lnL w="9525">
                      <a:solidFill>
                        <a:srgbClr val="E8E2EE"/>
                      </a:solidFill>
                      <a:prstDash val="solid"/>
                    </a:lnL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b="0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SENET ID</a:t>
                      </a:r>
                    </a:p>
                    <a:p>
                      <a:pPr algn="l"/>
                      <a:r>
                        <a:rPr sz="1650" b="0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Подключённые клубы, без публичного поиска [1]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b="0">
                          <a:solidFill>
                            <a:srgbClr val="28232F"/>
                          </a:solidFill>
                          <a:latin typeface="Geist"/>
                          <a:ea typeface="Geist"/>
                          <a:cs typeface="Geist"/>
                        </a:rPr>
                        <a:t>Каталог и карта помогают найти клуб до первого визита.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0E7FC"/>
                    </a:solidFill>
                  </a:tcPr>
                </a:tc>
              </a:tr>
              <a:tr h="1000125">
                <a:tc>
                  <a:txBody>
                    <a:bodyPr wrap="square"/>
                    <a:lstStyle/>
                    <a:p>
                      <a:pPr algn="l"/>
                      <a:r>
                        <a:rPr sz="1650" b="1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Оплата сессии</a:t>
                      </a:r>
                    </a:p>
                  </a:txBody>
                  <a:tcPr marL="152400" marR="152400" marT="123825" marB="123825" anchor="t">
                    <a:lnL w="9525">
                      <a:solidFill>
                        <a:srgbClr val="E8E2EE"/>
                      </a:solidFill>
                      <a:prstDash val="solid"/>
                    </a:lnL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b="0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Портал iCafeCloud</a:t>
                      </a:r>
                    </a:p>
                    <a:p>
                      <a:pPr algn="l"/>
                      <a:r>
                        <a:rPr sz="1650" b="0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Запуск с баланса или бонусов [2]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b="0">
                          <a:solidFill>
                            <a:srgbClr val="28232F"/>
                          </a:solidFill>
                          <a:latin typeface="Geist"/>
                          <a:ea typeface="Geist"/>
                          <a:cs typeface="Geist"/>
                        </a:rPr>
                        <a:t>Прямая оплата выбранного ПК и времени через Click или Payme.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0E7FC"/>
                    </a:solidFill>
                  </a:tcPr>
                </a:tc>
              </a:tr>
              <a:tr h="1000125">
                <a:tc>
                  <a:txBody>
                    <a:bodyPr wrap="square"/>
                    <a:lstStyle/>
                    <a:p>
                      <a:pPr algn="l"/>
                      <a:r>
                        <a:rPr sz="1650" b="1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Старт брони</a:t>
                      </a:r>
                    </a:p>
                  </a:txBody>
                  <a:tcPr marL="152400" marR="152400" marT="123825" marB="123825" anchor="t">
                    <a:lnL w="9525">
                      <a:solidFill>
                        <a:srgbClr val="E8E2EE"/>
                      </a:solidFill>
                      <a:prstDash val="solid"/>
                    </a:lnL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b="0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SENET</a:t>
                      </a:r>
                    </a:p>
                    <a:p>
                      <a:pPr algn="l"/>
                      <a:r>
                        <a:rPr sz="1650" b="0">
                          <a:solidFill>
                            <a:srgbClr val="716A7D"/>
                          </a:solidFill>
                          <a:latin typeface="Geist"/>
                          <a:ea typeface="Geist"/>
                          <a:cs typeface="Geist"/>
                        </a:rPr>
                        <a:t>Код на экране ПК, затем вход [3]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b="0">
                          <a:solidFill>
                            <a:srgbClr val="28232F"/>
                          </a:solidFill>
                          <a:latin typeface="Geist"/>
                          <a:ea typeface="Geist"/>
                          <a:cs typeface="Geist"/>
                        </a:rPr>
                        <a:t>Бронь открывается и запускается из приложения. Код на ПК не нужен.</a:t>
                      </a:r>
                    </a:p>
                  </a:txBody>
                  <a:tcPr marL="152400" marR="152400" marT="123825" marB="123825" anchor="t">
                    <a:lnR w="9525">
                      <a:solidFill>
                        <a:srgbClr val="E8E2EE"/>
                      </a:solidFill>
                      <a:prstDash val="solid"/>
                    </a:lnR>
                    <a:lnB w="9525">
                      <a:solidFill>
                        <a:srgbClr val="E8E2EE"/>
                      </a:solidFill>
                      <a:prstDash val="solid"/>
                    </a:lnB>
                    <a:solidFill>
                      <a:srgbClr val="F0E7FC"/>
                    </a:solidFill>
                  </a:tcPr>
                </a:tc>
              </a:tr>
            </a:tbl>
          </a:graphicData>
        </a:graphic>
      </p:graphicFrame>
      <p:sp>
        <p:nvSpPr>
          <p:cNvPr id="6" name="text-30">
            <a:extLst xmlns:a="http://schemas.openxmlformats.org/drawingml/2006/main">
              <a:ext uri="{FF2B5EF4-FFF2-40B4-BE49-F238E27FC236}">
                <a16:creationId xmlns:a16="http://schemas.microsoft.com/office/drawing/2014/main" id="{9D94BCC4-CA25-4C65-A415-53B0ACC6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57875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Источники: [1] SENET ID, [2] iCafeCloud Computer, [3] SENET Booking. Проверено 24.10.2026.</a:t>
            </a:r>
          </a:p>
        </p:txBody>
      </p:sp>
    </p:spTree>
    <p:extLst>
      <p:ext uri="{BB962C8B-B14F-4D97-AF65-F5344CB8AC3E}">
        <p14:creationId xmlns:p14="http://schemas.microsoft.com/office/powerpoint/2010/main" val="2707168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1">
            <a:extLst xmlns:a="http://schemas.openxmlformats.org/drawingml/2006/main">
              <a:ext uri="{FF2B5EF4-FFF2-40B4-BE49-F238E27FC236}">
                <a16:creationId xmlns:a16="http://schemas.microsoft.com/office/drawing/2014/main" id="{E91B0484-3B16-4F1B-AF3F-A9D13EE7B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Визит начинается с телефона</a:t>
            </a:r>
          </a:p>
        </p:txBody>
      </p:sp>
      <p:sp>
        <p:nvSpPr>
          <p:cNvPr id="2" name="text-32">
            <a:extLst xmlns:a="http://schemas.openxmlformats.org/drawingml/2006/main">
              <a:ext uri="{FF2B5EF4-FFF2-40B4-BE49-F238E27FC236}">
                <a16:creationId xmlns:a16="http://schemas.microsoft.com/office/drawing/2014/main" id="{7FE8B065-48E5-44BE-A21E-02CA3E5C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3" name="text-33">
            <a:extLst xmlns:a="http://schemas.openxmlformats.org/drawingml/2006/main">
              <a:ext uri="{FF2B5EF4-FFF2-40B4-BE49-F238E27FC236}">
                <a16:creationId xmlns:a16="http://schemas.microsoft.com/office/drawing/2014/main" id="{AFED4F60-3956-4A9D-8DF4-ECF382B1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05</a:t>
            </a:r>
          </a:p>
        </p:txBody>
      </p:sp>
      <p:sp>
        <p:nvSpPr>
          <p:cNvPr id="4" name="text-34">
            <a:extLst xmlns:a="http://schemas.openxmlformats.org/drawingml/2006/main">
              <a:ext uri="{FF2B5EF4-FFF2-40B4-BE49-F238E27FC236}">
                <a16:creationId xmlns:a16="http://schemas.microsoft.com/office/drawing/2014/main" id="{C98478C3-0046-467D-812F-0B31F1813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5619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7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Вход, выбор места</a:t>
            </a:r>
          </a:p>
          <a:p xmlns:a="http://schemas.openxmlformats.org/drawingml/2006/main">
            <a:pPr algn="l">
              <a:defRPr sz="27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7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и начало сессии</a:t>
            </a:r>
          </a:p>
        </p:txBody>
      </p:sp>
      <p:sp>
        <p:nvSpPr>
          <p:cNvPr id="5" name="text-35">
            <a:extLst xmlns:a="http://schemas.openxmlformats.org/drawingml/2006/main">
              <a:ext uri="{FF2B5EF4-FFF2-40B4-BE49-F238E27FC236}">
                <a16:creationId xmlns:a16="http://schemas.microsoft.com/office/drawing/2014/main" id="{4570B4CF-CC68-4413-B7B9-9C65EDD0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9100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Гость авторизуется, выбирает компьютер и оплачивает время в приложении. Бронирование и остаток времени тоже под рукой.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A802B4-C61E-4873-85DC-05EDC2EBA7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2378e0cd14ddd"/>
          <a:stretch xmlns:a="http://schemas.openxmlformats.org/drawingml/2006/main"/>
        </p:blipFill>
        <p:spPr>
          <a:xfrm xmlns:a="http://schemas.openxmlformats.org/drawingml/2006/main">
            <a:off x="6884975" y="1619250"/>
            <a:ext cx="2041550" cy="44291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0B0F0-338D-4E69-BCDA-AE4FD34AC7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fb68caba248ff"/>
          <a:stretch xmlns:a="http://schemas.openxmlformats.org/drawingml/2006/main"/>
        </p:blipFill>
        <p:spPr>
          <a:xfrm xmlns:a="http://schemas.openxmlformats.org/drawingml/2006/main">
            <a:off x="9313850" y="1619250"/>
            <a:ext cx="2041550" cy="4429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581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6">
            <a:extLst xmlns:a="http://schemas.openxmlformats.org/drawingml/2006/main">
              <a:ext uri="{FF2B5EF4-FFF2-40B4-BE49-F238E27FC236}">
                <a16:creationId xmlns:a16="http://schemas.microsoft.com/office/drawing/2014/main" id="{58273C83-251C-4A6A-B1CD-BC81753D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Продление сессии в приложении</a:t>
            </a:r>
          </a:p>
        </p:txBody>
      </p:sp>
      <p:sp>
        <p:nvSpPr>
          <p:cNvPr id="2" name="text-37">
            <a:extLst xmlns:a="http://schemas.openxmlformats.org/drawingml/2006/main">
              <a:ext uri="{FF2B5EF4-FFF2-40B4-BE49-F238E27FC236}">
                <a16:creationId xmlns:a16="http://schemas.microsoft.com/office/drawing/2014/main" id="{38A708D7-9A47-4376-9C9C-A6948122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Гость добавляет игровое время из активной сессии.</a:t>
            </a:r>
          </a:p>
        </p:txBody>
      </p:sp>
      <p:sp>
        <p:nvSpPr>
          <p:cNvPr id="3" name="text-38">
            <a:extLst xmlns:a="http://schemas.openxmlformats.org/drawingml/2006/main">
              <a:ext uri="{FF2B5EF4-FFF2-40B4-BE49-F238E27FC236}">
                <a16:creationId xmlns:a16="http://schemas.microsoft.com/office/drawing/2014/main" id="{71A660CA-B424-44E0-86B0-F87E58AD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39">
            <a:extLst xmlns:a="http://schemas.openxmlformats.org/drawingml/2006/main">
              <a:ext uri="{FF2B5EF4-FFF2-40B4-BE49-F238E27FC236}">
                <a16:creationId xmlns:a16="http://schemas.microsoft.com/office/drawing/2014/main" id="{E8256CC9-CFF1-4AEC-BF54-135179B0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06</a:t>
            </a:r>
          </a:p>
        </p:txBody>
      </p:sp>
      <p:sp>
        <p:nvSpPr>
          <p:cNvPr id="5" name="text-40">
            <a:extLst xmlns:a="http://schemas.openxmlformats.org/drawingml/2006/main">
              <a:ext uri="{FF2B5EF4-FFF2-40B4-BE49-F238E27FC236}">
                <a16:creationId xmlns:a16="http://schemas.microsoft.com/office/drawing/2014/main" id="{CB5F5821-E16C-43F1-AF52-AC625CCD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4048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1. Активная сессия</a:t>
            </a:r>
          </a:p>
        </p:txBody>
      </p:sp>
      <p:sp>
        <p:nvSpPr>
          <p:cNvPr id="6" name="text-41">
            <a:extLst xmlns:a="http://schemas.openxmlformats.org/drawingml/2006/main">
              <a:ext uri="{FF2B5EF4-FFF2-40B4-BE49-F238E27FC236}">
                <a16:creationId xmlns:a16="http://schemas.microsoft.com/office/drawing/2014/main" id="{67298B59-6708-4D35-AEEC-CDAC096E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524125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Откройте приложение и нажмите на текущую сессию.</a:t>
            </a:r>
          </a:p>
        </p:txBody>
      </p:sp>
      <p:sp>
        <p:nvSpPr>
          <p:cNvPr id="7" name="text-42">
            <a:extLst xmlns:a="http://schemas.openxmlformats.org/drawingml/2006/main">
              <a:ext uri="{FF2B5EF4-FFF2-40B4-BE49-F238E27FC236}">
                <a16:creationId xmlns:a16="http://schemas.microsoft.com/office/drawing/2014/main" id="{60E0642C-978F-4334-89EC-FC0DA3C0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048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2. Дополнительное время</a:t>
            </a:r>
          </a:p>
        </p:txBody>
      </p:sp>
      <p:sp>
        <p:nvSpPr>
          <p:cNvPr id="8" name="text-43">
            <a:extLst xmlns:a="http://schemas.openxmlformats.org/drawingml/2006/main">
              <a:ext uri="{FF2B5EF4-FFF2-40B4-BE49-F238E27FC236}">
                <a16:creationId xmlns:a16="http://schemas.microsoft.com/office/drawing/2014/main" id="{4D74CB6A-B746-454A-AEB0-3E12CFDD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7147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Выберите время для продления.</a:t>
            </a:r>
          </a:p>
        </p:txBody>
      </p:sp>
      <p:sp>
        <p:nvSpPr>
          <p:cNvPr id="9" name="text-44">
            <a:extLst xmlns:a="http://schemas.openxmlformats.org/drawingml/2006/main">
              <a:ext uri="{FF2B5EF4-FFF2-40B4-BE49-F238E27FC236}">
                <a16:creationId xmlns:a16="http://schemas.microsoft.com/office/drawing/2014/main" id="{D5E25FF2-EA58-46BC-A24E-0E74E52C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4048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3. Оплата</a:t>
            </a:r>
          </a:p>
        </p:txBody>
      </p:sp>
      <p:sp>
        <p:nvSpPr>
          <p:cNvPr id="10" name="text-45">
            <a:extLst xmlns:a="http://schemas.openxmlformats.org/drawingml/2006/main">
              <a:ext uri="{FF2B5EF4-FFF2-40B4-BE49-F238E27FC236}">
                <a16:creationId xmlns:a16="http://schemas.microsoft.com/office/drawing/2014/main" id="{8C96A742-2224-443E-99AE-2D0DAE68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905375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Оплатите дополнительное время так же, как при запуске сессии.</a:t>
            </a:r>
          </a:p>
        </p:txBody>
      </p:sp>
    </p:spTree>
    <p:extLst>
      <p:ext uri="{BB962C8B-B14F-4D97-AF65-F5344CB8AC3E}">
        <p14:creationId xmlns:p14="http://schemas.microsoft.com/office/powerpoint/2010/main" val="4381349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46">
            <a:extLst xmlns:a="http://schemas.openxmlformats.org/drawingml/2006/main">
              <a:ext uri="{FF2B5EF4-FFF2-40B4-BE49-F238E27FC236}">
                <a16:creationId xmlns:a16="http://schemas.microsoft.com/office/drawing/2014/main" id="{16D157D6-5D32-472B-BB21-8CD44AE4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Все места перед глазами</a:t>
            </a:r>
          </a:p>
        </p:txBody>
      </p:sp>
      <p:sp>
        <p:nvSpPr>
          <p:cNvPr id="2" name="text-47">
            <a:extLst xmlns:a="http://schemas.openxmlformats.org/drawingml/2006/main">
              <a:ext uri="{FF2B5EF4-FFF2-40B4-BE49-F238E27FC236}">
                <a16:creationId xmlns:a16="http://schemas.microsoft.com/office/drawing/2014/main" id="{72540BE5-3D86-4479-9E61-6DDE5976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3" name="text-48">
            <a:extLst xmlns:a="http://schemas.openxmlformats.org/drawingml/2006/main">
              <a:ext uri="{FF2B5EF4-FFF2-40B4-BE49-F238E27FC236}">
                <a16:creationId xmlns:a16="http://schemas.microsoft.com/office/drawing/2014/main" id="{79E0EDA0-FC34-47D5-AECB-4CC3D8E0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07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B3D2D-D779-430A-8BA8-0F2C06E90F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bc4739f81424d"/>
          <a:stretch xmlns:a="http://schemas.openxmlformats.org/drawingml/2006/main"/>
        </p:blipFill>
        <p:spPr>
          <a:xfrm xmlns:a="http://schemas.openxmlformats.org/drawingml/2006/main">
            <a:off x="1965929" y="1666875"/>
            <a:ext cx="8260142" cy="4048125"/>
          </a:xfrm>
          <a:prstGeom xmlns:a="http://schemas.openxmlformats.org/drawingml/2006/main" prst="rect">
            <a:avLst/>
          </a:prstGeom>
        </p:spPr>
      </p:pic>
      <p:sp>
        <p:nvSpPr>
          <p:cNvPr id="5" name="text-49">
            <a:extLst xmlns:a="http://schemas.openxmlformats.org/drawingml/2006/main">
              <a:ext uri="{FF2B5EF4-FFF2-40B4-BE49-F238E27FC236}">
                <a16:creationId xmlns:a16="http://schemas.microsoft.com/office/drawing/2014/main" id="{31E3A256-C646-4460-A391-4E16B677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0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5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Сессии, остаток времени и свободные места. Снимок настоящей панели тестового клуба.</a:t>
            </a:r>
          </a:p>
        </p:txBody>
      </p:sp>
    </p:spTree>
    <p:extLst>
      <p:ext uri="{BB962C8B-B14F-4D97-AF65-F5344CB8AC3E}">
        <p14:creationId xmlns:p14="http://schemas.microsoft.com/office/powerpoint/2010/main" val="11954222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0">
            <a:extLst xmlns:a="http://schemas.openxmlformats.org/drawingml/2006/main">
              <a:ext uri="{FF2B5EF4-FFF2-40B4-BE49-F238E27FC236}">
                <a16:creationId xmlns:a16="http://schemas.microsoft.com/office/drawing/2014/main" id="{13F65665-3CE1-49F8-9564-BD2602AE3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Операции клуба в одном отчёте</a:t>
            </a:r>
          </a:p>
        </p:txBody>
      </p:sp>
      <p:sp>
        <p:nvSpPr>
          <p:cNvPr id="2" name="text-51">
            <a:extLst xmlns:a="http://schemas.openxmlformats.org/drawingml/2006/main">
              <a:ext uri="{FF2B5EF4-FFF2-40B4-BE49-F238E27FC236}">
                <a16:creationId xmlns:a16="http://schemas.microsoft.com/office/drawing/2014/main" id="{2BE94161-0F21-44EB-BF15-C42240DC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3" name="text-52">
            <a:extLst xmlns:a="http://schemas.openxmlformats.org/drawingml/2006/main">
              <a:ext uri="{FF2B5EF4-FFF2-40B4-BE49-F238E27FC236}">
                <a16:creationId xmlns:a16="http://schemas.microsoft.com/office/drawing/2014/main" id="{57AFAF3E-762D-4B28-95E1-6CADAC63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E1A66-3B95-4990-BBA4-2C113532DA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e203af3204d30"/>
          <a:stretch xmlns:a="http://schemas.openxmlformats.org/drawingml/2006/main"/>
        </p:blipFill>
        <p:spPr>
          <a:xfrm xmlns:a="http://schemas.openxmlformats.org/drawingml/2006/main">
            <a:off x="1965929" y="1666875"/>
            <a:ext cx="8260142" cy="4048125"/>
          </a:xfrm>
          <a:prstGeom xmlns:a="http://schemas.openxmlformats.org/drawingml/2006/main" prst="rect">
            <a:avLst/>
          </a:prstGeom>
        </p:spPr>
      </p:pic>
      <p:sp>
        <p:nvSpPr>
          <p:cNvPr id="5" name="text-53">
            <a:extLst xmlns:a="http://schemas.openxmlformats.org/drawingml/2006/main">
              <a:ext uri="{FF2B5EF4-FFF2-40B4-BE49-F238E27FC236}">
                <a16:creationId xmlns:a16="http://schemas.microsoft.com/office/drawing/2014/main" id="{F3826928-EB0E-42D2-87E8-81982E16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0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5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Настоящий обзор сети ClubPay. Показаны данные тестовых клубов.</a:t>
            </a:r>
          </a:p>
        </p:txBody>
      </p:sp>
    </p:spTree>
    <p:extLst>
      <p:ext uri="{BB962C8B-B14F-4D97-AF65-F5344CB8AC3E}">
        <p14:creationId xmlns:p14="http://schemas.microsoft.com/office/powerpoint/2010/main" val="9782965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54">
            <a:extLst xmlns:a="http://schemas.openxmlformats.org/drawingml/2006/main">
              <a:ext uri="{FF2B5EF4-FFF2-40B4-BE49-F238E27FC236}">
                <a16:creationId xmlns:a16="http://schemas.microsoft.com/office/drawing/2014/main" id="{5EE396D2-92BD-4DCC-B5B9-5F558EE1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Локальный резерв клуба</a:t>
            </a:r>
          </a:p>
        </p:txBody>
      </p:sp>
      <p:sp>
        <p:nvSpPr>
          <p:cNvPr id="2" name="text-55">
            <a:extLst xmlns:a="http://schemas.openxmlformats.org/drawingml/2006/main">
              <a:ext uri="{FF2B5EF4-FFF2-40B4-BE49-F238E27FC236}">
                <a16:creationId xmlns:a16="http://schemas.microsoft.com/office/drawing/2014/main" id="{B4AC5C04-5540-424B-94E1-7C1A85375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Controller в сети клуба поддерживает локальную работу при недоступности облака.</a:t>
            </a:r>
          </a:p>
        </p:txBody>
      </p:sp>
      <p:sp>
        <p:nvSpPr>
          <p:cNvPr id="3" name="text-56">
            <a:extLst xmlns:a="http://schemas.openxmlformats.org/drawingml/2006/main">
              <a:ext uri="{FF2B5EF4-FFF2-40B4-BE49-F238E27FC236}">
                <a16:creationId xmlns:a16="http://schemas.microsoft.com/office/drawing/2014/main" id="{827B5094-FDF6-4E5A-9C6F-E865E2C6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57">
            <a:extLst xmlns:a="http://schemas.openxmlformats.org/drawingml/2006/main">
              <a:ext uri="{FF2B5EF4-FFF2-40B4-BE49-F238E27FC236}">
                <a16:creationId xmlns:a16="http://schemas.microsoft.com/office/drawing/2014/main" id="{A77F949A-6594-409C-978F-422578DD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09</a:t>
            </a:r>
          </a:p>
        </p:txBody>
      </p:sp>
      <p:sp>
        <p:nvSpPr>
          <p:cNvPr id="5" name="text-58">
            <a:extLst xmlns:a="http://schemas.openxmlformats.org/drawingml/2006/main">
              <a:ext uri="{FF2B5EF4-FFF2-40B4-BE49-F238E27FC236}">
                <a16:creationId xmlns:a16="http://schemas.microsoft.com/office/drawing/2014/main" id="{0A0C2821-2E26-4CCB-BA2C-31F798BD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5000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2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Что остаётся доступным</a:t>
            </a:r>
          </a:p>
        </p:txBody>
      </p:sp>
      <p:sp>
        <p:nvSpPr>
          <p:cNvPr id="6" name="text-59">
            <a:extLst xmlns:a="http://schemas.openxmlformats.org/drawingml/2006/main">
              <a:ext uri="{FF2B5EF4-FFF2-40B4-BE49-F238E27FC236}">
                <a16:creationId xmlns:a16="http://schemas.microsoft.com/office/drawing/2014/main" id="{B5787A9B-65EA-4E77-AC7A-1CBC7D08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24250"/>
            <a:ext cx="490537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Локальные сессии и управление залом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Наличные операции и ваучеры</a:t>
            </a:r>
          </a:p>
        </p:txBody>
      </p:sp>
      <p:sp>
        <p:nvSpPr>
          <p:cNvPr id="7" name="text-60">
            <a:extLst xmlns:a="http://schemas.openxmlformats.org/drawingml/2006/main">
              <a:ext uri="{FF2B5EF4-FFF2-40B4-BE49-F238E27FC236}">
                <a16:creationId xmlns:a16="http://schemas.microsoft.com/office/drawing/2014/main" id="{0AF2E26A-38F4-4E58-910C-3401027E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714625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2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Условия работы</a:t>
            </a:r>
          </a:p>
        </p:txBody>
      </p:sp>
      <p:sp>
        <p:nvSpPr>
          <p:cNvPr id="8" name="text-61">
            <a:extLst xmlns:a="http://schemas.openxmlformats.org/drawingml/2006/main">
              <a:ext uri="{FF2B5EF4-FFF2-40B4-BE49-F238E27FC236}">
                <a16:creationId xmlns:a16="http://schemas.microsoft.com/office/drawing/2014/main" id="{AE203269-550F-4659-871D-67BAD331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24250"/>
            <a:ext cx="49053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Локальную ноду настраиваем заранее.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Для Click/Payme нужен интернет. Резерв онлайн-оплат проверяем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4759258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62">
            <a:extLst xmlns:a="http://schemas.openxmlformats.org/drawingml/2006/main">
              <a:ext uri="{FF2B5EF4-FFF2-40B4-BE49-F238E27FC236}">
                <a16:creationId xmlns:a16="http://schemas.microsoft.com/office/drawing/2014/main" id="{424E1268-8556-4C63-B700-165238BB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Подключение начинается с пилота</a:t>
            </a:r>
          </a:p>
        </p:txBody>
      </p:sp>
      <p:sp>
        <p:nvSpPr>
          <p:cNvPr id="2" name="text-63">
            <a:extLst xmlns:a="http://schemas.openxmlformats.org/drawingml/2006/main">
              <a:ext uri="{FF2B5EF4-FFF2-40B4-BE49-F238E27FC236}">
                <a16:creationId xmlns:a16="http://schemas.microsoft.com/office/drawing/2014/main" id="{A22C45D3-ED62-422F-A1E1-1ADE6200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Сначала проверяем полный сценарий на одном компьютере.</a:t>
            </a:r>
          </a:p>
        </p:txBody>
      </p:sp>
      <p:sp>
        <p:nvSpPr>
          <p:cNvPr id="3" name="text-64">
            <a:extLst xmlns:a="http://schemas.openxmlformats.org/drawingml/2006/main">
              <a:ext uri="{FF2B5EF4-FFF2-40B4-BE49-F238E27FC236}">
                <a16:creationId xmlns:a16="http://schemas.microsoft.com/office/drawing/2014/main" id="{FCA7B0C6-C03E-45E4-92BB-033BE4DC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65">
            <a:extLst xmlns:a="http://schemas.openxmlformats.org/drawingml/2006/main">
              <a:ext uri="{FF2B5EF4-FFF2-40B4-BE49-F238E27FC236}">
                <a16:creationId xmlns:a16="http://schemas.microsoft.com/office/drawing/2014/main" id="{46098F18-287E-4BF0-AAF9-F2CF8B46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10</a:t>
            </a:r>
          </a:p>
        </p:txBody>
      </p:sp>
      <p:sp>
        <p:nvSpPr>
          <p:cNvPr id="5" name="text-66">
            <a:extLst xmlns:a="http://schemas.openxmlformats.org/drawingml/2006/main">
              <a:ext uri="{FF2B5EF4-FFF2-40B4-BE49-F238E27FC236}">
                <a16:creationId xmlns:a16="http://schemas.microsoft.com/office/drawing/2014/main" id="{55A37799-BAE5-474C-981A-5E084652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4500" b="0">
                <a:solidFill>
                  <a:srgbClr val="7829D4"/>
                </a:solidFill>
                <a:latin typeface="Geist"/>
                <a:ea typeface="Geist"/>
                <a:cs typeface="Geist"/>
              </a:rPr>
              <a:t>1</a:t>
            </a:r>
          </a:p>
        </p:txBody>
      </p:sp>
      <p:sp>
        <p:nvSpPr>
          <p:cNvPr id="6" name="text-67">
            <a:extLst xmlns:a="http://schemas.openxmlformats.org/drawingml/2006/main">
              <a:ext uri="{FF2B5EF4-FFF2-40B4-BE49-F238E27FC236}">
                <a16:creationId xmlns:a16="http://schemas.microsoft.com/office/drawing/2014/main" id="{08605490-2C78-49B4-BD7F-50207B99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62375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Конфигурация клуба</a:t>
            </a:r>
          </a:p>
        </p:txBody>
      </p:sp>
      <p:sp>
        <p:nvSpPr>
          <p:cNvPr id="7" name="text-68">
            <a:extLst xmlns:a="http://schemas.openxmlformats.org/drawingml/2006/main">
              <a:ext uri="{FF2B5EF4-FFF2-40B4-BE49-F238E27FC236}">
                <a16:creationId xmlns:a16="http://schemas.microsoft.com/office/drawing/2014/main" id="{C609224A-7336-4E5B-87A2-E02F17E24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0"/>
            <a:ext cx="32861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800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Зоны и тарифы, касса провайдера, оборудование и схема локального резерва.</a:t>
            </a:r>
          </a:p>
        </p:txBody>
      </p:sp>
      <p:sp>
        <p:nvSpPr>
          <p:cNvPr id="8" name="text-69">
            <a:extLst xmlns:a="http://schemas.openxmlformats.org/drawingml/2006/main">
              <a:ext uri="{FF2B5EF4-FFF2-40B4-BE49-F238E27FC236}">
                <a16:creationId xmlns:a16="http://schemas.microsoft.com/office/drawing/2014/main" id="{AA66377C-93AD-4A37-B715-AA879F89E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14625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4500" b="0">
                <a:solidFill>
                  <a:srgbClr val="7829D4"/>
                </a:solidFill>
                <a:latin typeface="Geist"/>
                <a:ea typeface="Geist"/>
                <a:cs typeface="Geist"/>
              </a:rPr>
              <a:t>2</a:t>
            </a:r>
          </a:p>
        </p:txBody>
      </p:sp>
      <p:sp>
        <p:nvSpPr>
          <p:cNvPr id="9" name="text-70">
            <a:extLst xmlns:a="http://schemas.openxmlformats.org/drawingml/2006/main">
              <a:ext uri="{FF2B5EF4-FFF2-40B4-BE49-F238E27FC236}">
                <a16:creationId xmlns:a16="http://schemas.microsoft.com/office/drawing/2014/main" id="{AEA7D418-1D4E-4FF1-BC1B-320F89FC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62375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Один игровой ПК</a:t>
            </a:r>
          </a:p>
        </p:txBody>
      </p:sp>
      <p:sp>
        <p:nvSpPr>
          <p:cNvPr id="10" name="text-71">
            <a:extLst xmlns:a="http://schemas.openxmlformats.org/drawingml/2006/main">
              <a:ext uri="{FF2B5EF4-FFF2-40B4-BE49-F238E27FC236}">
                <a16:creationId xmlns:a16="http://schemas.microsoft.com/office/drawing/2014/main" id="{4CC149BA-8932-4BAC-B8E2-521A6BC09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72000"/>
            <a:ext cx="32861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800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Оплата, запуск игры, продление и сохранение остатка. Проверка Agent и сети.</a:t>
            </a:r>
          </a:p>
        </p:txBody>
      </p:sp>
      <p:sp>
        <p:nvSpPr>
          <p:cNvPr id="11" name="text-72">
            <a:extLst xmlns:a="http://schemas.openxmlformats.org/drawingml/2006/main">
              <a:ext uri="{FF2B5EF4-FFF2-40B4-BE49-F238E27FC236}">
                <a16:creationId xmlns:a16="http://schemas.microsoft.com/office/drawing/2014/main" id="{465349E0-55F6-40AD-8237-636C17A7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714625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4500" b="0">
                <a:solidFill>
                  <a:srgbClr val="7829D4"/>
                </a:solidFill>
                <a:latin typeface="Geist"/>
                <a:ea typeface="Geist"/>
                <a:cs typeface="Geist"/>
              </a:rPr>
              <a:t>3</a:t>
            </a:r>
          </a:p>
        </p:txBody>
      </p:sp>
      <p:sp>
        <p:nvSpPr>
          <p:cNvPr id="12" name="text-73">
            <a:extLst xmlns:a="http://schemas.openxmlformats.org/drawingml/2006/main">
              <a:ext uri="{FF2B5EF4-FFF2-40B4-BE49-F238E27FC236}">
                <a16:creationId xmlns:a16="http://schemas.microsoft.com/office/drawing/2014/main" id="{A03F3D61-1138-4EAE-A8AF-8EBF8D0A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762375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Остальной зал</a:t>
            </a:r>
          </a:p>
        </p:txBody>
      </p:sp>
      <p:sp>
        <p:nvSpPr>
          <p:cNvPr id="13" name="text-74">
            <a:extLst xmlns:a="http://schemas.openxmlformats.org/drawingml/2006/main">
              <a:ext uri="{FF2B5EF4-FFF2-40B4-BE49-F238E27FC236}">
                <a16:creationId xmlns:a16="http://schemas.microsoft.com/office/drawing/2014/main" id="{AA5297B2-D630-49B3-B40F-EDAA2FF3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572000"/>
            <a:ext cx="32861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800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Установка на остальные места, доступы сотрудников и проверка работы смены.</a:t>
            </a:r>
          </a:p>
        </p:txBody>
      </p:sp>
    </p:spTree>
    <p:extLst>
      <p:ext uri="{BB962C8B-B14F-4D97-AF65-F5344CB8AC3E}">
        <p14:creationId xmlns:p14="http://schemas.microsoft.com/office/powerpoint/2010/main" val="20352448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5">
            <a:extLst xmlns:a="http://schemas.openxmlformats.org/drawingml/2006/main">
              <a:ext uri="{FF2B5EF4-FFF2-40B4-BE49-F238E27FC236}">
                <a16:creationId xmlns:a16="http://schemas.microsoft.com/office/drawing/2014/main" id="{A70F8EEB-B289-4B3C-A08F-AC0D28608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Четыре этапа развития</a:t>
            </a:r>
          </a:p>
        </p:txBody>
      </p:sp>
      <p:sp>
        <p:nvSpPr>
          <p:cNvPr id="2" name="text-76">
            <a:extLst xmlns:a="http://schemas.openxmlformats.org/drawingml/2006/main">
              <a:ext uri="{FF2B5EF4-FFF2-40B4-BE49-F238E27FC236}">
                <a16:creationId xmlns:a16="http://schemas.microsoft.com/office/drawing/2014/main" id="{5A3733E7-D410-43DA-A5AB-F82E12F8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Проект плана. Очерёдность и состав обсуждаются, даты не утверждены.</a:t>
            </a:r>
          </a:p>
        </p:txBody>
      </p:sp>
      <p:sp>
        <p:nvSpPr>
          <p:cNvPr id="3" name="text-77">
            <a:extLst xmlns:a="http://schemas.openxmlformats.org/drawingml/2006/main">
              <a:ext uri="{FF2B5EF4-FFF2-40B4-BE49-F238E27FC236}">
                <a16:creationId xmlns:a16="http://schemas.microsoft.com/office/drawing/2014/main" id="{695D570F-ACBE-440D-9081-BA7CEEBF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78">
            <a:extLst xmlns:a="http://schemas.openxmlformats.org/drawingml/2006/main">
              <a:ext uri="{FF2B5EF4-FFF2-40B4-BE49-F238E27FC236}">
                <a16:creationId xmlns:a16="http://schemas.microsoft.com/office/drawing/2014/main" id="{5F373538-9FFA-4AF8-B3D8-64A71ECA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11</a:t>
            </a:r>
          </a:p>
        </p:txBody>
      </p:sp>
      <p:sp>
        <p:nvSpPr>
          <p:cNvPr id="5" name="text-79">
            <a:extLst xmlns:a="http://schemas.openxmlformats.org/drawingml/2006/main">
              <a:ext uri="{FF2B5EF4-FFF2-40B4-BE49-F238E27FC236}">
                <a16:creationId xmlns:a16="http://schemas.microsoft.com/office/drawing/2014/main" id="{7DC6F5D3-D5C1-4B49-8EFD-730ABE55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1. Надёжная смена</a:t>
            </a:r>
          </a:p>
        </p:txBody>
      </p:sp>
      <p:sp>
        <p:nvSpPr>
          <p:cNvPr id="6" name="text-80">
            <a:extLst xmlns:a="http://schemas.openxmlformats.org/drawingml/2006/main">
              <a:ext uri="{FF2B5EF4-FFF2-40B4-BE49-F238E27FC236}">
                <a16:creationId xmlns:a16="http://schemas.microsoft.com/office/drawing/2014/main" id="{B06AF8CF-D558-4DE9-845A-8AE8D866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2428875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Доступ, восстановление паролей и уведомления.</a:t>
            </a:r>
          </a:p>
        </p:txBody>
      </p:sp>
      <p:sp>
        <p:nvSpPr>
          <p:cNvPr id="7" name="text-81">
            <a:extLst xmlns:a="http://schemas.openxmlformats.org/drawingml/2006/main">
              <a:ext uri="{FF2B5EF4-FFF2-40B4-BE49-F238E27FC236}">
                <a16:creationId xmlns:a16="http://schemas.microsoft.com/office/drawing/2014/main" id="{09F915AC-C9E2-41A5-A215-5086A0C4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2. Меньше простоя</a:t>
            </a:r>
          </a:p>
        </p:txBody>
      </p:sp>
      <p:sp>
        <p:nvSpPr>
          <p:cNvPr id="8" name="text-82">
            <a:extLst xmlns:a="http://schemas.openxmlformats.org/drawingml/2006/main">
              <a:ext uri="{FF2B5EF4-FFF2-40B4-BE49-F238E27FC236}">
                <a16:creationId xmlns:a16="http://schemas.microsoft.com/office/drawing/2014/main" id="{26ACABDD-B5DD-4C35-A159-5E7DAA3F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29565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Диагностика, обновления игр и профили мощности.</a:t>
            </a:r>
          </a:p>
        </p:txBody>
      </p:sp>
      <p:sp>
        <p:nvSpPr>
          <p:cNvPr id="9" name="text-83">
            <a:extLst xmlns:a="http://schemas.openxmlformats.org/drawingml/2006/main">
              <a:ext uri="{FF2B5EF4-FFF2-40B4-BE49-F238E27FC236}">
                <a16:creationId xmlns:a16="http://schemas.microsoft.com/office/drawing/2014/main" id="{D01012A7-BEE3-4776-ADFA-2404CFDD8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3. Гости возвращаются</a:t>
            </a:r>
          </a:p>
        </p:txBody>
      </p:sp>
      <p:sp>
        <p:nvSpPr>
          <p:cNvPr id="10" name="text-84">
            <a:extLst xmlns:a="http://schemas.openxmlformats.org/drawingml/2006/main">
              <a:ext uri="{FF2B5EF4-FFF2-40B4-BE49-F238E27FC236}">
                <a16:creationId xmlns:a16="http://schemas.microsoft.com/office/drawing/2014/main" id="{219905E2-F359-4B58-98DB-32050A0A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162425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Баллы, уровни, приглашения и абонементы.</a:t>
            </a:r>
          </a:p>
        </p:txBody>
      </p:sp>
      <p:sp>
        <p:nvSpPr>
          <p:cNvPr id="11" name="text-85">
            <a:extLst xmlns:a="http://schemas.openxmlformats.org/drawingml/2006/main">
              <a:ext uri="{FF2B5EF4-FFF2-40B4-BE49-F238E27FC236}">
                <a16:creationId xmlns:a16="http://schemas.microsoft.com/office/drawing/2014/main" id="{47E614CD-064B-4BAF-9BC5-2DC063E2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4. Свой игровой опыт</a:t>
            </a:r>
          </a:p>
        </p:txBody>
      </p:sp>
      <p:sp>
        <p:nvSpPr>
          <p:cNvPr id="12" name="text-86">
            <a:extLst xmlns:a="http://schemas.openxmlformats.org/drawingml/2006/main">
              <a:ext uri="{FF2B5EF4-FFF2-40B4-BE49-F238E27FC236}">
                <a16:creationId xmlns:a16="http://schemas.microsoft.com/office/drawing/2014/main" id="{8E06A759-3E62-4F9D-AFAB-5743AC49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50292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Турниры, личные настройки, Free и загрузки.</a:t>
            </a:r>
          </a:p>
        </p:txBody>
      </p:sp>
    </p:spTree>
    <p:extLst>
      <p:ext uri="{BB962C8B-B14F-4D97-AF65-F5344CB8AC3E}">
        <p14:creationId xmlns:p14="http://schemas.microsoft.com/office/powerpoint/2010/main" val="15347629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87">
            <a:extLst xmlns:a="http://schemas.openxmlformats.org/drawingml/2006/main">
              <a:ext uri="{FF2B5EF4-FFF2-40B4-BE49-F238E27FC236}">
                <a16:creationId xmlns:a16="http://schemas.microsoft.com/office/drawing/2014/main" id="{F742EE35-E5E0-470E-8C6F-F23672DC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Надёжная смена</a:t>
            </a:r>
          </a:p>
        </p:txBody>
      </p:sp>
      <p:sp>
        <p:nvSpPr>
          <p:cNvPr id="2" name="text-88">
            <a:extLst xmlns:a="http://schemas.openxmlformats.org/drawingml/2006/main">
              <a:ext uri="{FF2B5EF4-FFF2-40B4-BE49-F238E27FC236}">
                <a16:creationId xmlns:a16="http://schemas.microsoft.com/office/drawing/2014/main" id="{4F30A603-C59B-4703-B350-A8FFF595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Первый предлагаемый этап. Все функции ниже входят в проект дорожной карты.</a:t>
            </a:r>
          </a:p>
        </p:txBody>
      </p:sp>
      <p:sp>
        <p:nvSpPr>
          <p:cNvPr id="3" name="text-89">
            <a:extLst xmlns:a="http://schemas.openxmlformats.org/drawingml/2006/main">
              <a:ext uri="{FF2B5EF4-FFF2-40B4-BE49-F238E27FC236}">
                <a16:creationId xmlns:a16="http://schemas.microsoft.com/office/drawing/2014/main" id="{3FAE6D6B-A32B-4E59-AC2B-3C8C8622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90">
            <a:extLst xmlns:a="http://schemas.openxmlformats.org/drawingml/2006/main">
              <a:ext uri="{FF2B5EF4-FFF2-40B4-BE49-F238E27FC236}">
                <a16:creationId xmlns:a16="http://schemas.microsoft.com/office/drawing/2014/main" id="{2CFD6A70-322B-44F4-9866-D7B56885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12</a:t>
            </a:r>
          </a:p>
        </p:txBody>
      </p:sp>
      <p:sp>
        <p:nvSpPr>
          <p:cNvPr id="5" name="text-91">
            <a:extLst xmlns:a="http://schemas.openxmlformats.org/drawingml/2006/main">
              <a:ext uri="{FF2B5EF4-FFF2-40B4-BE49-F238E27FC236}">
                <a16:creationId xmlns:a16="http://schemas.microsoft.com/office/drawing/2014/main" id="{F28BBA3C-E349-4300-8D22-AE469AE9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Восстановление доступа</a:t>
            </a:r>
          </a:p>
        </p:txBody>
      </p:sp>
      <p:sp>
        <p:nvSpPr>
          <p:cNvPr id="6" name="text-92">
            <a:extLst xmlns:a="http://schemas.openxmlformats.org/drawingml/2006/main">
              <a:ext uri="{FF2B5EF4-FFF2-40B4-BE49-F238E27FC236}">
                <a16:creationId xmlns:a16="http://schemas.microsoft.com/office/drawing/2014/main" id="{338475E7-1EA4-42E7-965F-A01E47C9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36220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Мастер-пароль клуба и подтверждённый сброс паролей.</a:t>
            </a:r>
          </a:p>
        </p:txBody>
      </p:sp>
      <p:sp>
        <p:nvSpPr>
          <p:cNvPr id="7" name="text-93">
            <a:extLst xmlns:a="http://schemas.openxmlformats.org/drawingml/2006/main">
              <a:ext uri="{FF2B5EF4-FFF2-40B4-BE49-F238E27FC236}">
                <a16:creationId xmlns:a16="http://schemas.microsoft.com/office/drawing/2014/main" id="{2531064D-61B7-4273-886F-3F8422B2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Защищённый выход из Agent</a:t>
            </a:r>
          </a:p>
        </p:txBody>
      </p:sp>
      <p:sp>
        <p:nvSpPr>
          <p:cNvPr id="8" name="text-94">
            <a:extLst xmlns:a="http://schemas.openxmlformats.org/drawingml/2006/main">
              <a:ext uri="{FF2B5EF4-FFF2-40B4-BE49-F238E27FC236}">
                <a16:creationId xmlns:a16="http://schemas.microsoft.com/office/drawing/2014/main" id="{ACE805D1-768C-4598-AD20-ECF15678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10515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Горячие клавиши открывают запрос пароля перед выходом в Windows.</a:t>
            </a:r>
          </a:p>
        </p:txBody>
      </p:sp>
      <p:sp>
        <p:nvSpPr>
          <p:cNvPr id="9" name="text-95">
            <a:extLst xmlns:a="http://schemas.openxmlformats.org/drawingml/2006/main">
              <a:ext uri="{FF2B5EF4-FFF2-40B4-BE49-F238E27FC236}">
                <a16:creationId xmlns:a16="http://schemas.microsoft.com/office/drawing/2014/main" id="{8948B77D-4F60-4DD3-930C-27A45C72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Сброс паролей менеджером</a:t>
            </a:r>
          </a:p>
        </p:txBody>
      </p:sp>
      <p:sp>
        <p:nvSpPr>
          <p:cNvPr id="10" name="text-96">
            <a:extLst xmlns:a="http://schemas.openxmlformats.org/drawingml/2006/main">
              <a:ext uri="{FF2B5EF4-FFF2-40B4-BE49-F238E27FC236}">
                <a16:creationId xmlns:a16="http://schemas.microsoft.com/office/drawing/2014/main" id="{69BEDF92-534F-4063-9756-647D1BEE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84810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Сброс для выбранного Agent с подтверждением и историей действий.</a:t>
            </a:r>
          </a:p>
        </p:txBody>
      </p:sp>
      <p:sp>
        <p:nvSpPr>
          <p:cNvPr id="11" name="text-97">
            <a:extLst xmlns:a="http://schemas.openxmlformats.org/drawingml/2006/main">
              <a:ext uri="{FF2B5EF4-FFF2-40B4-BE49-F238E27FC236}">
                <a16:creationId xmlns:a16="http://schemas.microsoft.com/office/drawing/2014/main" id="{56B96A3B-9086-425B-9B94-21AB4119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Настройки на игровом ПК</a:t>
            </a:r>
          </a:p>
        </p:txBody>
      </p:sp>
      <p:sp>
        <p:nvSpPr>
          <p:cNvPr id="12" name="text-98">
            <a:extLst xmlns:a="http://schemas.openxmlformats.org/drawingml/2006/main">
              <a:ext uri="{FF2B5EF4-FFF2-40B4-BE49-F238E27FC236}">
                <a16:creationId xmlns:a16="http://schemas.microsoft.com/office/drawing/2014/main" id="{A3A8E7AE-6376-47BB-BBB5-3DEA086E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459105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Защищённое окно и настраиваемые сочетания клавиш.</a:t>
            </a:r>
          </a:p>
        </p:txBody>
      </p:sp>
      <p:sp>
        <p:nvSpPr>
          <p:cNvPr id="13" name="text-99">
            <a:extLst xmlns:a="http://schemas.openxmlformats.org/drawingml/2006/main">
              <a:ext uri="{FF2B5EF4-FFF2-40B4-BE49-F238E27FC236}">
                <a16:creationId xmlns:a16="http://schemas.microsoft.com/office/drawing/2014/main" id="{3A86B6DD-61E8-4BF4-AB63-12D8932E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Сигналы об отключении</a:t>
            </a:r>
          </a:p>
        </p:txBody>
      </p:sp>
      <p:sp>
        <p:nvSpPr>
          <p:cNvPr id="14" name="text-100">
            <a:extLst xmlns:a="http://schemas.openxmlformats.org/drawingml/2006/main">
              <a:ext uri="{FF2B5EF4-FFF2-40B4-BE49-F238E27FC236}">
                <a16:creationId xmlns:a16="http://schemas.microsoft.com/office/drawing/2014/main" id="{F0FF4298-17CC-4546-9D71-DF20E062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533400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Уведомления о потере связи и отключении периферии, если оборудование поддерживает проверку.</a:t>
            </a:r>
          </a:p>
        </p:txBody>
      </p:sp>
    </p:spTree>
    <p:extLst>
      <p:ext uri="{BB962C8B-B14F-4D97-AF65-F5344CB8AC3E}">
        <p14:creationId xmlns:p14="http://schemas.microsoft.com/office/powerpoint/2010/main" val="6556101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101">
            <a:extLst xmlns:a="http://schemas.openxmlformats.org/drawingml/2006/main">
              <a:ext uri="{FF2B5EF4-FFF2-40B4-BE49-F238E27FC236}">
                <a16:creationId xmlns:a16="http://schemas.microsoft.com/office/drawing/2014/main" id="{A229AB04-ED37-47E9-B43B-0099F966A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Меньше простоя</a:t>
            </a:r>
          </a:p>
        </p:txBody>
      </p:sp>
      <p:sp>
        <p:nvSpPr>
          <p:cNvPr id="2" name="text-102">
            <a:extLst xmlns:a="http://schemas.openxmlformats.org/drawingml/2006/main">
              <a:ext uri="{FF2B5EF4-FFF2-40B4-BE49-F238E27FC236}">
                <a16:creationId xmlns:a16="http://schemas.microsoft.com/office/drawing/2014/main" id="{BB62A13E-01A4-44E0-9BF3-244A99B1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Проект дорожной карты. Совместимость проверяем на реальном оборудовании.</a:t>
            </a:r>
          </a:p>
        </p:txBody>
      </p:sp>
      <p:sp>
        <p:nvSpPr>
          <p:cNvPr id="3" name="text-103">
            <a:extLst xmlns:a="http://schemas.openxmlformats.org/drawingml/2006/main">
              <a:ext uri="{FF2B5EF4-FFF2-40B4-BE49-F238E27FC236}">
                <a16:creationId xmlns:a16="http://schemas.microsoft.com/office/drawing/2014/main" id="{49A4F8BA-8226-447E-B86E-20C6D480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104">
            <a:extLst xmlns:a="http://schemas.openxmlformats.org/drawingml/2006/main">
              <a:ext uri="{FF2B5EF4-FFF2-40B4-BE49-F238E27FC236}">
                <a16:creationId xmlns:a16="http://schemas.microsoft.com/office/drawing/2014/main" id="{6D5390B5-3648-49A4-874F-2E487C52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13</a:t>
            </a:r>
          </a:p>
        </p:txBody>
      </p:sp>
      <p:sp>
        <p:nvSpPr>
          <p:cNvPr id="5" name="text-105">
            <a:extLst xmlns:a="http://schemas.openxmlformats.org/drawingml/2006/main">
              <a:ext uri="{FF2B5EF4-FFF2-40B4-BE49-F238E27FC236}">
                <a16:creationId xmlns:a16="http://schemas.microsoft.com/office/drawing/2014/main" id="{57B7A582-2145-4E4F-A00F-4C6038D2E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Удалённая диагностика</a:t>
            </a:r>
          </a:p>
        </p:txBody>
      </p:sp>
      <p:sp>
        <p:nvSpPr>
          <p:cNvPr id="6" name="text-106">
            <a:extLst xmlns:a="http://schemas.openxmlformats.org/drawingml/2006/main">
              <a:ext uri="{FF2B5EF4-FFF2-40B4-BE49-F238E27FC236}">
                <a16:creationId xmlns:a16="http://schemas.microsoft.com/office/drawing/2014/main" id="{325EFA2F-CDB2-4313-BA83-ED1E1BA6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23622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Защищённый доступ к Agent, Windows Server и Raspberry Pi.</a:t>
            </a:r>
          </a:p>
        </p:txBody>
      </p:sp>
      <p:sp>
        <p:nvSpPr>
          <p:cNvPr id="7" name="text-107">
            <a:extLst xmlns:a="http://schemas.openxmlformats.org/drawingml/2006/main">
              <a:ext uri="{FF2B5EF4-FFF2-40B4-BE49-F238E27FC236}">
                <a16:creationId xmlns:a16="http://schemas.microsoft.com/office/drawing/2014/main" id="{A50217BB-1E9F-45B4-B095-AFCD7A39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Обновления до визита</a:t>
            </a:r>
          </a:p>
        </p:txBody>
      </p:sp>
      <p:sp>
        <p:nvSpPr>
          <p:cNvPr id="8" name="text-108">
            <a:extLst xmlns:a="http://schemas.openxmlformats.org/drawingml/2006/main">
              <a:ext uri="{FF2B5EF4-FFF2-40B4-BE49-F238E27FC236}">
                <a16:creationId xmlns:a16="http://schemas.microsoft.com/office/drawing/2014/main" id="{70DA97BE-EE08-485B-9738-46FFBAED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10515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Окна обслуживания и проверка версий игр без прерывания сессий.</a:t>
            </a:r>
          </a:p>
        </p:txBody>
      </p:sp>
      <p:sp>
        <p:nvSpPr>
          <p:cNvPr id="9" name="text-109">
            <a:extLst xmlns:a="http://schemas.openxmlformats.org/drawingml/2006/main">
              <a:ext uri="{FF2B5EF4-FFF2-40B4-BE49-F238E27FC236}">
                <a16:creationId xmlns:a16="http://schemas.microsoft.com/office/drawing/2014/main" id="{F1AE4AA0-AE02-4800-BFF2-3DA461C4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Профили мощности</a:t>
            </a:r>
          </a:p>
        </p:txBody>
      </p:sp>
      <p:sp>
        <p:nvSpPr>
          <p:cNvPr id="10" name="text-110">
            <a:extLst xmlns:a="http://schemas.openxmlformats.org/drawingml/2006/main">
              <a:ext uri="{FF2B5EF4-FFF2-40B4-BE49-F238E27FC236}">
                <a16:creationId xmlns:a16="http://schemas.microsoft.com/office/drawing/2014/main" id="{A43C5225-F0CA-4443-A06C-6B29B66A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8481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Настройки под игру после проверки FPS, задержек и температуры.</a:t>
            </a:r>
          </a:p>
        </p:txBody>
      </p:sp>
      <p:sp>
        <p:nvSpPr>
          <p:cNvPr id="11" name="text-111">
            <a:extLst xmlns:a="http://schemas.openxmlformats.org/drawingml/2006/main">
              <a:ext uri="{FF2B5EF4-FFF2-40B4-BE49-F238E27FC236}">
                <a16:creationId xmlns:a16="http://schemas.microsoft.com/office/drawing/2014/main" id="{8DF33AC7-DD55-47E7-87A4-BD77D717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Состояние оборудования</a:t>
            </a:r>
          </a:p>
        </p:txBody>
      </p:sp>
      <p:sp>
        <p:nvSpPr>
          <p:cNvPr id="12" name="text-112">
            <a:extLst xmlns:a="http://schemas.openxmlformats.org/drawingml/2006/main">
              <a:ext uri="{FF2B5EF4-FFF2-40B4-BE49-F238E27FC236}">
                <a16:creationId xmlns:a16="http://schemas.microsoft.com/office/drawing/2014/main" id="{B3AB6242-D410-4A7F-9956-33F36ECB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59105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Предложение ClubPay: предупреждения о перегреве, диске и сбоях Agent.</a:t>
            </a:r>
          </a:p>
        </p:txBody>
      </p:sp>
      <p:sp>
        <p:nvSpPr>
          <p:cNvPr id="13" name="text-113">
            <a:extLst xmlns:a="http://schemas.openxmlformats.org/drawingml/2006/main">
              <a:ext uri="{FF2B5EF4-FFF2-40B4-BE49-F238E27FC236}">
                <a16:creationId xmlns:a16="http://schemas.microsoft.com/office/drawing/2014/main" id="{F7F27FE6-3EC4-42DE-BC7D-9FC1632C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История действий</a:t>
            </a:r>
          </a:p>
        </p:txBody>
      </p:sp>
      <p:sp>
        <p:nvSpPr>
          <p:cNvPr id="14" name="text-114">
            <a:extLst xmlns:a="http://schemas.openxmlformats.org/drawingml/2006/main">
              <a:ext uri="{FF2B5EF4-FFF2-40B4-BE49-F238E27FC236}">
                <a16:creationId xmlns:a16="http://schemas.microsoft.com/office/drawing/2014/main" id="{6BC352BF-D810-4A30-A645-E0060CD6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53340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Предложение ClubPay: роли сотрудников и журнал чувствительных операций.</a:t>
            </a:r>
          </a:p>
        </p:txBody>
      </p:sp>
    </p:spTree>
    <p:extLst>
      <p:ext uri="{BB962C8B-B14F-4D97-AF65-F5344CB8AC3E}">
        <p14:creationId xmlns:p14="http://schemas.microsoft.com/office/powerpoint/2010/main" val="4833601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15">
            <a:extLst xmlns:a="http://schemas.openxmlformats.org/drawingml/2006/main">
              <a:ext uri="{FF2B5EF4-FFF2-40B4-BE49-F238E27FC236}">
                <a16:creationId xmlns:a16="http://schemas.microsoft.com/office/drawing/2014/main" id="{5AF5D2B1-25D4-414F-9713-61703F1A8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Поводы для следующего визита</a:t>
            </a:r>
          </a:p>
        </p:txBody>
      </p:sp>
      <p:sp>
        <p:nvSpPr>
          <p:cNvPr id="2" name="text-116">
            <a:extLst xmlns:a="http://schemas.openxmlformats.org/drawingml/2006/main">
              <a:ext uri="{FF2B5EF4-FFF2-40B4-BE49-F238E27FC236}">
                <a16:creationId xmlns:a16="http://schemas.microsoft.com/office/drawing/2014/main" id="{9ADC3259-38A9-4F31-9A7F-E463066AC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Проект программы лояльности. Клуб определяет правила и ограничения.</a:t>
            </a:r>
          </a:p>
        </p:txBody>
      </p:sp>
      <p:sp>
        <p:nvSpPr>
          <p:cNvPr id="3" name="text-117">
            <a:extLst xmlns:a="http://schemas.openxmlformats.org/drawingml/2006/main">
              <a:ext uri="{FF2B5EF4-FFF2-40B4-BE49-F238E27FC236}">
                <a16:creationId xmlns:a16="http://schemas.microsoft.com/office/drawing/2014/main" id="{7916B4EF-4C68-4119-8D94-924A7064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118">
            <a:extLst xmlns:a="http://schemas.openxmlformats.org/drawingml/2006/main">
              <a:ext uri="{FF2B5EF4-FFF2-40B4-BE49-F238E27FC236}">
                <a16:creationId xmlns:a16="http://schemas.microsoft.com/office/drawing/2014/main" id="{67E650E9-C11F-4463-99B0-CB90D246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14</a:t>
            </a:r>
          </a:p>
        </p:txBody>
      </p:sp>
      <p:sp>
        <p:nvSpPr>
          <p:cNvPr id="5" name="text-119">
            <a:extLst xmlns:a="http://schemas.openxmlformats.org/drawingml/2006/main">
              <a:ext uri="{FF2B5EF4-FFF2-40B4-BE49-F238E27FC236}">
                <a16:creationId xmlns:a16="http://schemas.microsoft.com/office/drawing/2014/main" id="{8E568953-2EC9-4FA8-96DA-C6B2206D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476500"/>
            <a:ext cx="519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Бонусные баллы</a:t>
            </a:r>
          </a:p>
        </p:txBody>
      </p:sp>
      <p:sp>
        <p:nvSpPr>
          <p:cNvPr id="6" name="text-120">
            <a:extLst xmlns:a="http://schemas.openxmlformats.org/drawingml/2006/main">
              <a:ext uri="{FF2B5EF4-FFF2-40B4-BE49-F238E27FC236}">
                <a16:creationId xmlns:a16="http://schemas.microsoft.com/office/drawing/2014/main" id="{0F904CB3-BB21-4DCD-8B2E-7C60AB05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43225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Правила начисления и списания, срок действия.</a:t>
            </a:r>
          </a:p>
        </p:txBody>
      </p:sp>
      <p:sp>
        <p:nvSpPr>
          <p:cNvPr id="7" name="text-121">
            <a:extLst xmlns:a="http://schemas.openxmlformats.org/drawingml/2006/main">
              <a:ext uri="{FF2B5EF4-FFF2-40B4-BE49-F238E27FC236}">
                <a16:creationId xmlns:a16="http://schemas.microsoft.com/office/drawing/2014/main" id="{6AF0CBAC-689D-4B0A-BEAA-E8164470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76500"/>
            <a:ext cx="519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Silver, Gold и VIP</a:t>
            </a:r>
          </a:p>
        </p:txBody>
      </p:sp>
      <p:sp>
        <p:nvSpPr>
          <p:cNvPr id="8" name="text-122">
            <a:extLst xmlns:a="http://schemas.openxmlformats.org/drawingml/2006/main">
              <a:ext uri="{FF2B5EF4-FFF2-40B4-BE49-F238E27FC236}">
                <a16:creationId xmlns:a16="http://schemas.microsoft.com/office/drawing/2014/main" id="{D65D1EBF-75B9-44B4-A2B5-718B5AFC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43225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Условия перехода между уровнями и привилегии.</a:t>
            </a:r>
          </a:p>
        </p:txBody>
      </p:sp>
      <p:sp>
        <p:nvSpPr>
          <p:cNvPr id="9" name="text-123">
            <a:extLst xmlns:a="http://schemas.openxmlformats.org/drawingml/2006/main">
              <a:ext uri="{FF2B5EF4-FFF2-40B4-BE49-F238E27FC236}">
                <a16:creationId xmlns:a16="http://schemas.microsoft.com/office/drawing/2014/main" id="{5E0D4010-E898-404F-BF26-E78B37ED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48075"/>
            <a:ext cx="519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Друзья и компании</a:t>
            </a:r>
          </a:p>
        </p:txBody>
      </p:sp>
      <p:sp>
        <p:nvSpPr>
          <p:cNvPr id="10" name="text-124">
            <a:extLst xmlns:a="http://schemas.openxmlformats.org/drawingml/2006/main">
              <a:ext uri="{FF2B5EF4-FFF2-40B4-BE49-F238E27FC236}">
                <a16:creationId xmlns:a16="http://schemas.microsoft.com/office/drawing/2014/main" id="{6A7F5E32-41F9-4BB4-B215-C796CCC3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14800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Бонус обоим после подтверждённого визита.</a:t>
            </a:r>
          </a:p>
        </p:txBody>
      </p:sp>
      <p:sp>
        <p:nvSpPr>
          <p:cNvPr id="11" name="text-125">
            <a:extLst xmlns:a="http://schemas.openxmlformats.org/drawingml/2006/main">
              <a:ext uri="{FF2B5EF4-FFF2-40B4-BE49-F238E27FC236}">
                <a16:creationId xmlns:a16="http://schemas.microsoft.com/office/drawing/2014/main" id="{9AC09595-179F-468E-8B4A-FEA4EAF4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648075"/>
            <a:ext cx="519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Возвращение после паузы</a:t>
            </a:r>
          </a:p>
        </p:txBody>
      </p:sp>
      <p:sp>
        <p:nvSpPr>
          <p:cNvPr id="12" name="text-126">
            <a:extLst xmlns:a="http://schemas.openxmlformats.org/drawingml/2006/main">
              <a:ext uri="{FF2B5EF4-FFF2-40B4-BE49-F238E27FC236}">
                <a16:creationId xmlns:a16="http://schemas.microsoft.com/office/drawing/2014/main" id="{11845D2B-2D11-4EE1-9763-05447FE1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14800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Персональный бонус после 2–3 недель без визита.</a:t>
            </a:r>
          </a:p>
        </p:txBody>
      </p:sp>
      <p:sp>
        <p:nvSpPr>
          <p:cNvPr id="13" name="text-127">
            <a:extLst xmlns:a="http://schemas.openxmlformats.org/drawingml/2006/main">
              <a:ext uri="{FF2B5EF4-FFF2-40B4-BE49-F238E27FC236}">
                <a16:creationId xmlns:a16="http://schemas.microsoft.com/office/drawing/2014/main" id="{E0ACF2A1-8FAF-4464-A0D0-C41DEED9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9650"/>
            <a:ext cx="519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Абонементы</a:t>
            </a:r>
          </a:p>
        </p:txBody>
      </p:sp>
      <p:sp>
        <p:nvSpPr>
          <p:cNvPr id="14" name="text-128">
            <a:extLst xmlns:a="http://schemas.openxmlformats.org/drawingml/2006/main">
              <a:ext uri="{FF2B5EF4-FFF2-40B4-BE49-F238E27FC236}">
                <a16:creationId xmlns:a16="http://schemas.microsoft.com/office/drawing/2014/main" id="{5500D5EA-04ED-48A6-B44D-9EAAA8BE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86375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Пакеты часов с правилами использования.</a:t>
            </a:r>
          </a:p>
        </p:txBody>
      </p:sp>
      <p:sp>
        <p:nvSpPr>
          <p:cNvPr id="15" name="text-129">
            <a:extLst xmlns:a="http://schemas.openxmlformats.org/drawingml/2006/main">
              <a:ext uri="{FF2B5EF4-FFF2-40B4-BE49-F238E27FC236}">
                <a16:creationId xmlns:a16="http://schemas.microsoft.com/office/drawing/2014/main" id="{F3FC54DD-C82C-4811-8B2A-24FA1C71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819650"/>
            <a:ext cx="519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210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Тихие часы</a:t>
            </a:r>
          </a:p>
        </p:txBody>
      </p:sp>
      <p:sp>
        <p:nvSpPr>
          <p:cNvPr id="16" name="text-130">
            <a:extLst xmlns:a="http://schemas.openxmlformats.org/drawingml/2006/main">
              <a:ext uri="{FF2B5EF4-FFF2-40B4-BE49-F238E27FC236}">
                <a16:creationId xmlns:a16="http://schemas.microsoft.com/office/drawing/2014/main" id="{080A5132-685A-4C91-9327-8DB52F23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286375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Предложение ClubPay: бонусы в периоды низкой загрузки.</a:t>
            </a:r>
          </a:p>
        </p:txBody>
      </p:sp>
    </p:spTree>
    <p:extLst>
      <p:ext uri="{BB962C8B-B14F-4D97-AF65-F5344CB8AC3E}">
        <p14:creationId xmlns:p14="http://schemas.microsoft.com/office/powerpoint/2010/main" val="146671100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131">
            <a:extLst xmlns:a="http://schemas.openxmlformats.org/drawingml/2006/main">
              <a:ext uri="{FF2B5EF4-FFF2-40B4-BE49-F238E27FC236}">
                <a16:creationId xmlns:a16="http://schemas.microsoft.com/office/drawing/2014/main" id="{5AEB6999-F29A-4D02-BE45-01964CF3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Свой игровой опыт</a:t>
            </a:r>
          </a:p>
        </p:txBody>
      </p:sp>
      <p:sp>
        <p:nvSpPr>
          <p:cNvPr id="2" name="text-132">
            <a:extLst xmlns:a="http://schemas.openxmlformats.org/drawingml/2006/main">
              <a:ext uri="{FF2B5EF4-FFF2-40B4-BE49-F238E27FC236}">
                <a16:creationId xmlns:a16="http://schemas.microsoft.com/office/drawing/2014/main" id="{A3664A48-EF41-4533-B333-6312EE2F9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Проект дорожной карты. Условия Free и самостоятельной установки пока открыты.</a:t>
            </a:r>
          </a:p>
        </p:txBody>
      </p:sp>
      <p:sp>
        <p:nvSpPr>
          <p:cNvPr id="3" name="text-133">
            <a:extLst xmlns:a="http://schemas.openxmlformats.org/drawingml/2006/main">
              <a:ext uri="{FF2B5EF4-FFF2-40B4-BE49-F238E27FC236}">
                <a16:creationId xmlns:a16="http://schemas.microsoft.com/office/drawing/2014/main" id="{FBF135FB-549D-42C8-95A1-E3250347F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134">
            <a:extLst xmlns:a="http://schemas.openxmlformats.org/drawingml/2006/main">
              <a:ext uri="{FF2B5EF4-FFF2-40B4-BE49-F238E27FC236}">
                <a16:creationId xmlns:a16="http://schemas.microsoft.com/office/drawing/2014/main" id="{7CA88209-17E5-47A2-8FEF-B0B40971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15</a:t>
            </a:r>
          </a:p>
        </p:txBody>
      </p:sp>
      <p:sp>
        <p:nvSpPr>
          <p:cNvPr id="5" name="text-135">
            <a:extLst xmlns:a="http://schemas.openxmlformats.org/drawingml/2006/main">
              <a:ext uri="{FF2B5EF4-FFF2-40B4-BE49-F238E27FC236}">
                <a16:creationId xmlns:a16="http://schemas.microsoft.com/office/drawing/2014/main" id="{CCD9EA46-2464-4F0E-A3D0-B69F259A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Турниры и чемпионаты</a:t>
            </a:r>
          </a:p>
        </p:txBody>
      </p:sp>
      <p:sp>
        <p:nvSpPr>
          <p:cNvPr id="6" name="text-136">
            <a:extLst xmlns:a="http://schemas.openxmlformats.org/drawingml/2006/main">
              <a:ext uri="{FF2B5EF4-FFF2-40B4-BE49-F238E27FC236}">
                <a16:creationId xmlns:a16="http://schemas.microsoft.com/office/drawing/2014/main" id="{1A1CC066-79E2-4A39-853C-7DFA04D0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23622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Регистрация, участники, игровые места и результаты.</a:t>
            </a:r>
          </a:p>
        </p:txBody>
      </p:sp>
      <p:sp>
        <p:nvSpPr>
          <p:cNvPr id="7" name="text-137">
            <a:extLst xmlns:a="http://schemas.openxmlformats.org/drawingml/2006/main">
              <a:ext uri="{FF2B5EF4-FFF2-40B4-BE49-F238E27FC236}">
                <a16:creationId xmlns:a16="http://schemas.microsoft.com/office/drawing/2014/main" id="{9A6B03AD-4BE8-42A4-B99B-C39C845BB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Личные настройки</a:t>
            </a:r>
          </a:p>
        </p:txBody>
      </p:sp>
      <p:sp>
        <p:nvSpPr>
          <p:cNvPr id="8" name="text-138">
            <a:extLst xmlns:a="http://schemas.openxmlformats.org/drawingml/2006/main">
              <a:ext uri="{FF2B5EF4-FFF2-40B4-BE49-F238E27FC236}">
                <a16:creationId xmlns:a16="http://schemas.microsoft.com/office/drawing/2014/main" id="{47C378FE-5229-4542-A38F-661BCCBA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10515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Разрешённые настройки мыши и экрана с восстановлением после выхода.</a:t>
            </a:r>
          </a:p>
        </p:txBody>
      </p:sp>
      <p:sp>
        <p:nvSpPr>
          <p:cNvPr id="9" name="text-139">
            <a:extLst xmlns:a="http://schemas.openxmlformats.org/drawingml/2006/main">
              <a:ext uri="{FF2B5EF4-FFF2-40B4-BE49-F238E27FC236}">
                <a16:creationId xmlns:a16="http://schemas.microsoft.com/office/drawing/2014/main" id="{76B07C07-E7FF-4CEA-8F6D-2B0154F8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 Free</a:t>
            </a:r>
          </a:p>
        </p:txBody>
      </p:sp>
      <p:sp>
        <p:nvSpPr>
          <p:cNvPr id="10" name="text-140">
            <a:extLst xmlns:a="http://schemas.openxmlformats.org/drawingml/2006/main">
              <a:ext uri="{FF2B5EF4-FFF2-40B4-BE49-F238E27FC236}">
                <a16:creationId xmlns:a16="http://schemas.microsoft.com/office/drawing/2014/main" id="{8801421C-DD1E-415F-AAD7-63ED95DC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8481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Ограниченная бесплатная версия. Лимиты и функции нужно утвердить.</a:t>
            </a:r>
          </a:p>
        </p:txBody>
      </p:sp>
      <p:sp>
        <p:nvSpPr>
          <p:cNvPr id="11" name="text-141">
            <a:extLst xmlns:a="http://schemas.openxmlformats.org/drawingml/2006/main">
              <a:ext uri="{FF2B5EF4-FFF2-40B4-BE49-F238E27FC236}">
                <a16:creationId xmlns:a16="http://schemas.microsoft.com/office/drawing/2014/main" id="{16ABE042-6D3C-4ECE-A9C1-BCC620BC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Загрузки с сайта</a:t>
            </a:r>
          </a:p>
        </p:txBody>
      </p:sp>
      <p:sp>
        <p:nvSpPr>
          <p:cNvPr id="12" name="text-142">
            <a:extLst xmlns:a="http://schemas.openxmlformats.org/drawingml/2006/main">
              <a:ext uri="{FF2B5EF4-FFF2-40B4-BE49-F238E27FC236}">
                <a16:creationId xmlns:a16="http://schemas.microsoft.com/office/drawing/2014/main" id="{A9946A2B-502E-43F7-AEA4-FD539D67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59105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Agent, Controller и Manager с инструкциями и версиями.</a:t>
            </a:r>
          </a:p>
        </p:txBody>
      </p:sp>
      <p:sp>
        <p:nvSpPr>
          <p:cNvPr id="13" name="text-143">
            <a:extLst xmlns:a="http://schemas.openxmlformats.org/drawingml/2006/main">
              <a:ext uri="{FF2B5EF4-FFF2-40B4-BE49-F238E27FC236}">
                <a16:creationId xmlns:a16="http://schemas.microsoft.com/office/drawing/2014/main" id="{C3E3F949-AE93-4332-9C66-2BEAF2E4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381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Бронирование компании</a:t>
            </a:r>
          </a:p>
        </p:txBody>
      </p:sp>
      <p:sp>
        <p:nvSpPr>
          <p:cNvPr id="14" name="text-144">
            <a:extLst xmlns:a="http://schemas.openxmlformats.org/drawingml/2006/main">
              <a:ext uri="{FF2B5EF4-FFF2-40B4-BE49-F238E27FC236}">
                <a16:creationId xmlns:a16="http://schemas.microsoft.com/office/drawing/2014/main" id="{D2B97C99-989E-41FE-942B-C90F7A5C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5334000"/>
            <a:ext cx="681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Предложение ClubPay: соседние места на одно время.</a:t>
            </a:r>
          </a:p>
        </p:txBody>
      </p:sp>
    </p:spTree>
    <p:extLst>
      <p:ext uri="{BB962C8B-B14F-4D97-AF65-F5344CB8AC3E}">
        <p14:creationId xmlns:p14="http://schemas.microsoft.com/office/powerpoint/2010/main" val="167123873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45">
            <a:extLst xmlns:a="http://schemas.openxmlformats.org/drawingml/2006/main">
              <a:ext uri="{FF2B5EF4-FFF2-40B4-BE49-F238E27FC236}">
                <a16:creationId xmlns:a16="http://schemas.microsoft.com/office/drawing/2014/main" id="{DACCBD7D-0AD4-4E9B-AC34-56E88DF3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36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Решения перед запуском</a:t>
            </a:r>
          </a:p>
        </p:txBody>
      </p:sp>
      <p:sp>
        <p:nvSpPr>
          <p:cNvPr id="2" name="text-146">
            <a:extLst xmlns:a="http://schemas.openxmlformats.org/drawingml/2006/main">
              <a:ext uri="{FF2B5EF4-FFF2-40B4-BE49-F238E27FC236}">
                <a16:creationId xmlns:a16="http://schemas.microsoft.com/office/drawing/2014/main" id="{D52A79A3-2C3B-4557-859F-27C38FB1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Эти условия пока не входят в подтверждённое предложение продукта.</a:t>
            </a:r>
          </a:p>
        </p:txBody>
      </p:sp>
      <p:sp>
        <p:nvSpPr>
          <p:cNvPr id="3" name="text-147">
            <a:extLst xmlns:a="http://schemas.openxmlformats.org/drawingml/2006/main">
              <a:ext uri="{FF2B5EF4-FFF2-40B4-BE49-F238E27FC236}">
                <a16:creationId xmlns:a16="http://schemas.microsoft.com/office/drawing/2014/main" id="{792352EA-C92A-4DA5-87EA-44C65303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4" name="text-148">
            <a:extLst xmlns:a="http://schemas.openxmlformats.org/drawingml/2006/main">
              <a:ext uri="{FF2B5EF4-FFF2-40B4-BE49-F238E27FC236}">
                <a16:creationId xmlns:a16="http://schemas.microsoft.com/office/drawing/2014/main" id="{06322D19-804D-49A1-B525-9A8E9DC5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16</a:t>
            </a:r>
          </a:p>
        </p:txBody>
      </p:sp>
      <p:sp>
        <p:nvSpPr>
          <p:cNvPr id="5" name="text-149">
            <a:extLst xmlns:a="http://schemas.openxmlformats.org/drawingml/2006/main">
              <a:ext uri="{FF2B5EF4-FFF2-40B4-BE49-F238E27FC236}">
                <a16:creationId xmlns:a16="http://schemas.microsoft.com/office/drawing/2014/main" id="{48250211-49CF-4157-A7EB-5674C136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Коммерческие условия</a:t>
            </a:r>
          </a:p>
        </p:txBody>
      </p:sp>
      <p:sp>
        <p:nvSpPr>
          <p:cNvPr id="6" name="text-150">
            <a:extLst xmlns:a="http://schemas.openxmlformats.org/drawingml/2006/main">
              <a:ext uri="{FF2B5EF4-FFF2-40B4-BE49-F238E27FC236}">
                <a16:creationId xmlns:a16="http://schemas.microsoft.com/office/drawing/2014/main" id="{74FF8025-02C8-431A-A9E3-F981AC84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57175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Стоимость, состав тарифов и условия первого пилота.</a:t>
            </a:r>
          </a:p>
        </p:txBody>
      </p:sp>
      <p:sp>
        <p:nvSpPr>
          <p:cNvPr id="7" name="text-151">
            <a:extLst xmlns:a="http://schemas.openxmlformats.org/drawingml/2006/main">
              <a:ext uri="{FF2B5EF4-FFF2-40B4-BE49-F238E27FC236}">
                <a16:creationId xmlns:a16="http://schemas.microsoft.com/office/drawing/2014/main" id="{A2833B4D-DF1C-4F65-B271-C8F6C86D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Бесплатная версия</a:t>
            </a:r>
          </a:p>
        </p:txBody>
      </p:sp>
      <p:sp>
        <p:nvSpPr>
          <p:cNvPr id="8" name="text-152">
            <a:extLst xmlns:a="http://schemas.openxmlformats.org/drawingml/2006/main">
              <a:ext uri="{FF2B5EF4-FFF2-40B4-BE49-F238E27FC236}">
                <a16:creationId xmlns:a16="http://schemas.microsoft.com/office/drawing/2014/main" id="{685EEFED-2D6C-43E6-870E-1EDC3419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476625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Какие функции и какое количество ПК доступны в ClubPay Free.</a:t>
            </a:r>
          </a:p>
        </p:txBody>
      </p:sp>
      <p:sp>
        <p:nvSpPr>
          <p:cNvPr id="9" name="text-153">
            <a:extLst xmlns:a="http://schemas.openxmlformats.org/drawingml/2006/main">
              <a:ext uri="{FF2B5EF4-FFF2-40B4-BE49-F238E27FC236}">
                <a16:creationId xmlns:a16="http://schemas.microsoft.com/office/drawing/2014/main" id="{BEAD9397-0C61-4A83-9AB3-5868F488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Приоритеты разработки</a:t>
            </a:r>
          </a:p>
        </p:txBody>
      </p:sp>
      <p:sp>
        <p:nvSpPr>
          <p:cNvPr id="10" name="text-154">
            <a:extLst xmlns:a="http://schemas.openxmlformats.org/drawingml/2006/main">
              <a:ext uri="{FF2B5EF4-FFF2-40B4-BE49-F238E27FC236}">
                <a16:creationId xmlns:a16="http://schemas.microsoft.com/office/drawing/2014/main" id="{470914BF-315F-4343-94FE-01E0BE4A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4381500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Какие задачи берём первыми и как проверяем результат.</a:t>
            </a:r>
          </a:p>
        </p:txBody>
      </p:sp>
      <p:sp>
        <p:nvSpPr>
          <p:cNvPr id="11" name="text-155">
            <a:extLst xmlns:a="http://schemas.openxmlformats.org/drawingml/2006/main">
              <a:ext uri="{FF2B5EF4-FFF2-40B4-BE49-F238E27FC236}">
                <a16:creationId xmlns:a16="http://schemas.microsoft.com/office/drawing/2014/main" id="{89741CF8-DEB7-4523-92FA-CE21C8AC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9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Центр загрузок</a:t>
            </a:r>
          </a:p>
        </p:txBody>
      </p:sp>
      <p:sp>
        <p:nvSpPr>
          <p:cNvPr id="12" name="text-156">
            <a:extLst xmlns:a="http://schemas.openxmlformats.org/drawingml/2006/main">
              <a:ext uri="{FF2B5EF4-FFF2-40B4-BE49-F238E27FC236}">
                <a16:creationId xmlns:a16="http://schemas.microsoft.com/office/drawing/2014/main" id="{B63C70CE-DBE9-4CEF-8AEE-B5B4D1FE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5286375"/>
            <a:ext cx="652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Подготовка пакетов, подпись, обновления и инструкция подключения.</a:t>
            </a:r>
          </a:p>
        </p:txBody>
      </p:sp>
    </p:spTree>
    <p:extLst>
      <p:ext uri="{BB962C8B-B14F-4D97-AF65-F5344CB8AC3E}">
        <p14:creationId xmlns:p14="http://schemas.microsoft.com/office/powerpoint/2010/main" val="118515398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157">
            <a:extLst xmlns:a="http://schemas.openxmlformats.org/drawingml/2006/main">
              <a:ext uri="{FF2B5EF4-FFF2-40B4-BE49-F238E27FC236}">
                <a16:creationId xmlns:a16="http://schemas.microsoft.com/office/drawing/2014/main" id="{FB254F3D-3665-4894-BAC4-FF464D5E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1650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clubpay</a:t>
            </a:r>
          </a:p>
        </p:txBody>
      </p:sp>
      <p:sp>
        <p:nvSpPr>
          <p:cNvPr id="2" name="text-158">
            <a:extLst xmlns:a="http://schemas.openxmlformats.org/drawingml/2006/main">
              <a:ext uri="{FF2B5EF4-FFF2-40B4-BE49-F238E27FC236}">
                <a16:creationId xmlns:a16="http://schemas.microsoft.com/office/drawing/2014/main" id="{A3FC6C89-919F-44C1-A9E6-425421F7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17</a:t>
            </a:r>
          </a:p>
        </p:txBody>
      </p:sp>
      <p:sp>
        <p:nvSpPr>
          <p:cNvPr id="3" name="text-159">
            <a:extLst xmlns:a="http://schemas.openxmlformats.org/drawingml/2006/main">
              <a:ext uri="{FF2B5EF4-FFF2-40B4-BE49-F238E27FC236}">
                <a16:creationId xmlns:a16="http://schemas.microsoft.com/office/drawing/2014/main" id="{C3913B0A-5BFF-4CD3-8037-E3013AE5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775" b="1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2775" b="1">
                <a:solidFill>
                  <a:srgbClr val="7829D4"/>
                </a:solidFill>
                <a:latin typeface="Geist"/>
                <a:ea typeface="Geist"/>
                <a:cs typeface="Geist"/>
              </a:rPr>
              <a:t>clubpay для вашего клуба</a:t>
            </a:r>
          </a:p>
        </p:txBody>
      </p:sp>
      <p:sp>
        <p:nvSpPr>
          <p:cNvPr id="4" name="text-160">
            <a:extLst xmlns:a="http://schemas.openxmlformats.org/drawingml/2006/main">
              <a:ext uri="{FF2B5EF4-FFF2-40B4-BE49-F238E27FC236}">
                <a16:creationId xmlns:a16="http://schemas.microsoft.com/office/drawing/2014/main" id="{FF6F6963-62E3-4AC9-9CF8-DBDDE54B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53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defPPr>
            <a:lvl1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1pPr>
            <a:lvl2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2pPr>
            <a:lvl3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3pPr>
            <a:lvl4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4pPr>
            <a:lvl5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5pPr>
            <a:lvl6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6pPr>
            <a:lvl7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7pPr>
            <a:lvl8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8pPr>
            <a:lvl9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54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Начнём с одного</a:t>
            </a:r>
          </a:p>
          <a:p xmlns:a="http://schemas.openxmlformats.org/drawingml/2006/main">
            <a:pPr algn="l">
              <a:defRPr sz="5475" b="1">
                <a:solidFill>
                  <a:srgbClr val="28232F"/>
                </a:solidFill>
                <a:latin typeface="Geist"/>
                <a:ea typeface="Geist"/>
                <a:cs typeface="Geist"/>
              </a:defRPr>
            </a:pPr>
            <a:r>
              <a:rPr sz="5475" b="1">
                <a:solidFill>
                  <a:srgbClr val="28232F"/>
                </a:solidFill>
                <a:latin typeface="Geist"/>
                <a:ea typeface="Geist"/>
                <a:cs typeface="Geist"/>
              </a:rPr>
              <a:t>игрового места.</a:t>
            </a:r>
          </a:p>
        </p:txBody>
      </p:sp>
      <p:sp>
        <p:nvSpPr>
          <p:cNvPr id="5" name="text-161">
            <a:extLst xmlns:a="http://schemas.openxmlformats.org/drawingml/2006/main">
              <a:ext uri="{FF2B5EF4-FFF2-40B4-BE49-F238E27FC236}">
                <a16:creationId xmlns:a16="http://schemas.microsoft.com/office/drawing/2014/main" id="{EA45DBE5-959C-4E0C-8BFD-B18C9BE0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9625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defPPr>
            <a:lvl1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1pPr>
            <a:lvl2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2pPr>
            <a:lvl3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3pPr>
            <a:lvl4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4pPr>
            <a:lvl5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5pPr>
            <a:lvl6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6pPr>
            <a:lvl7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7pPr>
            <a:lvl8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8pPr>
            <a:lvl9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716A7D"/>
                </a:solidFill>
                <a:latin typeface="Geist"/>
                <a:ea typeface="Geist"/>
                <a:cs typeface="Geist"/>
              </a:defRPr>
            </a:pPr>
            <a:r>
              <a:rPr sz="2175" b="0">
                <a:solidFill>
                  <a:srgbClr val="716A7D"/>
                </a:solidFill>
                <a:latin typeface="Geist"/>
                <a:ea typeface="Geist"/>
                <a:cs typeface="Geist"/>
              </a:rPr>
              <a:t>Обсудим конфигурацию и проверим сценарий гостя.</a:t>
            </a:r>
          </a:p>
        </p:txBody>
      </p:sp>
      <p:sp>
        <p:nvSpPr>
          <p:cNvPr id="6" name="text-162">
            <a:extLst xmlns:a="http://schemas.openxmlformats.org/drawingml/2006/main">
              <a:ext uri="{FF2B5EF4-FFF2-40B4-BE49-F238E27FC236}">
                <a16:creationId xmlns:a16="http://schemas.microsoft.com/office/drawing/2014/main" id="{D37C572D-BDE7-40F3-A906-0BDEE906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72125"/>
            <a:ext cx="904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defPPr>
            <a:lvl1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1pPr>
            <a:lvl2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2pPr>
            <a:lvl3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3pPr>
            <a:lvl4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4pPr>
            <a:lvl5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5pPr>
            <a:lvl6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6pPr>
            <a:lvl7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7pPr>
            <a:lvl8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8pPr>
            <a:lvl9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7829D4"/>
                </a:solidFill>
                <a:latin typeface="Geist"/>
                <a:ea typeface="Geist"/>
                <a:cs typeface="Geist"/>
              </a:defRPr>
            </a:pPr>
            <a:r>
              <a:rPr sz="2400" b="0">
                <a:solidFill>
                  <a:srgbClr val="7829D4"/>
                </a:solidFill>
                <a:latin typeface="Geist"/>
                <a:ea typeface="Geist"/>
                <a:cs typeface="Geist"/>
              </a:rPr>
              <a:t>+998 97 433 74 89</a:t>
            </a:r>
          </a:p>
        </p:txBody>
      </p:sp>
    </p:spTree>
    <p:extLst>
      <p:ext uri="{BB962C8B-B14F-4D97-AF65-F5344CB8AC3E}">
        <p14:creationId xmlns:p14="http://schemas.microsoft.com/office/powerpoint/2010/main" val="7873448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2026-10-24T11:23:16.8930000Z</dcterms:created>
  <dcterms:modified xsi:type="dcterms:W3CDTF">2026-10-24T11:23:16.8930000Z</dcterms:modified>
</coreProperties>
</file>